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4" r:id="rId2"/>
    <p:sldId id="456" r:id="rId3"/>
    <p:sldId id="457" r:id="rId4"/>
    <p:sldId id="458" r:id="rId5"/>
    <p:sldId id="459" r:id="rId6"/>
    <p:sldId id="868" r:id="rId7"/>
    <p:sldId id="462" r:id="rId8"/>
    <p:sldId id="463" r:id="rId9"/>
    <p:sldId id="464" r:id="rId10"/>
    <p:sldId id="465" r:id="rId11"/>
    <p:sldId id="466" r:id="rId12"/>
    <p:sldId id="467" r:id="rId13"/>
    <p:sldId id="468" r:id="rId14"/>
    <p:sldId id="469" r:id="rId15"/>
    <p:sldId id="470" r:id="rId16"/>
    <p:sldId id="471" r:id="rId17"/>
    <p:sldId id="472" r:id="rId18"/>
    <p:sldId id="473" r:id="rId19"/>
    <p:sldId id="475" r:id="rId20"/>
    <p:sldId id="476" r:id="rId21"/>
    <p:sldId id="477" r:id="rId22"/>
    <p:sldId id="478" r:id="rId23"/>
    <p:sldId id="479" r:id="rId24"/>
    <p:sldId id="480" r:id="rId25"/>
    <p:sldId id="481" r:id="rId26"/>
    <p:sldId id="482" r:id="rId27"/>
    <p:sldId id="483" r:id="rId28"/>
    <p:sldId id="484" r:id="rId29"/>
    <p:sldId id="485" r:id="rId30"/>
    <p:sldId id="486" r:id="rId31"/>
    <p:sldId id="487" r:id="rId32"/>
    <p:sldId id="488" r:id="rId33"/>
    <p:sldId id="489" r:id="rId34"/>
    <p:sldId id="490" r:id="rId35"/>
    <p:sldId id="491" r:id="rId36"/>
    <p:sldId id="492" r:id="rId37"/>
    <p:sldId id="493" r:id="rId38"/>
    <p:sldId id="494" r:id="rId39"/>
    <p:sldId id="495" r:id="rId40"/>
    <p:sldId id="496" r:id="rId41"/>
    <p:sldId id="497" r:id="rId42"/>
    <p:sldId id="498" r:id="rId43"/>
    <p:sldId id="499" r:id="rId44"/>
    <p:sldId id="500" r:id="rId45"/>
    <p:sldId id="501" r:id="rId46"/>
    <p:sldId id="502" r:id="rId47"/>
    <p:sldId id="503" r:id="rId48"/>
    <p:sldId id="504" r:id="rId49"/>
    <p:sldId id="505" r:id="rId50"/>
    <p:sldId id="506" r:id="rId51"/>
    <p:sldId id="507" r:id="rId52"/>
    <p:sldId id="508" r:id="rId53"/>
    <p:sldId id="509" r:id="rId54"/>
    <p:sldId id="510" r:id="rId55"/>
    <p:sldId id="511" r:id="rId56"/>
    <p:sldId id="514" r:id="rId57"/>
    <p:sldId id="515" r:id="rId58"/>
    <p:sldId id="516" r:id="rId59"/>
    <p:sldId id="517" r:id="rId60"/>
    <p:sldId id="518" r:id="rId61"/>
    <p:sldId id="519" r:id="rId62"/>
    <p:sldId id="520" r:id="rId63"/>
    <p:sldId id="521" r:id="rId64"/>
    <p:sldId id="522" r:id="rId65"/>
    <p:sldId id="523" r:id="rId66"/>
    <p:sldId id="524" r:id="rId67"/>
    <p:sldId id="525" r:id="rId68"/>
    <p:sldId id="526" r:id="rId69"/>
    <p:sldId id="527" r:id="rId70"/>
    <p:sldId id="528" r:id="rId71"/>
    <p:sldId id="529" r:id="rId72"/>
    <p:sldId id="530" r:id="rId73"/>
    <p:sldId id="531" r:id="rId74"/>
    <p:sldId id="532" r:id="rId75"/>
    <p:sldId id="533" r:id="rId76"/>
    <p:sldId id="534" r:id="rId77"/>
    <p:sldId id="535" r:id="rId78"/>
    <p:sldId id="536" r:id="rId79"/>
    <p:sldId id="537" r:id="rId80"/>
    <p:sldId id="538" r:id="rId81"/>
    <p:sldId id="539" r:id="rId82"/>
    <p:sldId id="540" r:id="rId83"/>
    <p:sldId id="541" r:id="rId84"/>
    <p:sldId id="542" r:id="rId85"/>
    <p:sldId id="543" r:id="rId86"/>
    <p:sldId id="544" r:id="rId87"/>
    <p:sldId id="545" r:id="rId88"/>
    <p:sldId id="546" r:id="rId89"/>
    <p:sldId id="547" r:id="rId90"/>
    <p:sldId id="548" r:id="rId91"/>
    <p:sldId id="549" r:id="rId92"/>
    <p:sldId id="550" r:id="rId93"/>
    <p:sldId id="551" r:id="rId94"/>
    <p:sldId id="552" r:id="rId95"/>
    <p:sldId id="553" r:id="rId96"/>
    <p:sldId id="554" r:id="rId97"/>
    <p:sldId id="555" r:id="rId98"/>
    <p:sldId id="556" r:id="rId99"/>
    <p:sldId id="557" r:id="rId100"/>
    <p:sldId id="558" r:id="rId101"/>
    <p:sldId id="559" r:id="rId102"/>
    <p:sldId id="560" r:id="rId103"/>
    <p:sldId id="561" r:id="rId104"/>
    <p:sldId id="562" r:id="rId105"/>
    <p:sldId id="563" r:id="rId106"/>
    <p:sldId id="564" r:id="rId107"/>
    <p:sldId id="565" r:id="rId108"/>
    <p:sldId id="566" r:id="rId109"/>
    <p:sldId id="567" r:id="rId110"/>
    <p:sldId id="568" r:id="rId111"/>
    <p:sldId id="569" r:id="rId112"/>
    <p:sldId id="570" r:id="rId113"/>
    <p:sldId id="571" r:id="rId114"/>
    <p:sldId id="572" r:id="rId115"/>
    <p:sldId id="573" r:id="rId116"/>
    <p:sldId id="574" r:id="rId117"/>
    <p:sldId id="575" r:id="rId118"/>
    <p:sldId id="576" r:id="rId119"/>
    <p:sldId id="577" r:id="rId120"/>
    <p:sldId id="578" r:id="rId121"/>
    <p:sldId id="579" r:id="rId122"/>
    <p:sldId id="580" r:id="rId123"/>
    <p:sldId id="581" r:id="rId124"/>
    <p:sldId id="582" r:id="rId125"/>
    <p:sldId id="583" r:id="rId126"/>
    <p:sldId id="584" r:id="rId127"/>
    <p:sldId id="585" r:id="rId128"/>
    <p:sldId id="586" r:id="rId129"/>
    <p:sldId id="587" r:id="rId130"/>
    <p:sldId id="588" r:id="rId131"/>
    <p:sldId id="589" r:id="rId132"/>
    <p:sldId id="590" r:id="rId133"/>
    <p:sldId id="591" r:id="rId134"/>
    <p:sldId id="592" r:id="rId135"/>
    <p:sldId id="593" r:id="rId136"/>
    <p:sldId id="594" r:id="rId1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1FF8F4-ED96-49C6-949C-8F4AFC469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A36710-E1C1-41E0-AAE3-5B31EF87A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01387C-D676-41FC-B6EF-1D09A48A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C2825-0659-4700-ADD4-E21FC84ACFB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6C9DC4-344E-4DBD-B41F-95079546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C4B9FD-D2CD-431C-901D-36DF3CE5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9C8E9-CB87-4544-AB01-B8DE74772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338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5F937F-3582-46F0-82DA-D15AC660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A48B24D-3B44-47D7-A191-1C9C62875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E47F46-54C0-44FC-BD39-B85C65665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C2825-0659-4700-ADD4-E21FC84ACFB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455E59-ED44-4855-87A2-9FFA0507F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6981BB-E2E4-455E-92B6-ABA8B029C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9C8E9-CB87-4544-AB01-B8DE74772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642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46A8421-414F-433B-A969-7CEF77420F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101C8A0-F9BC-453D-9AE8-C36BB6317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A1A216-A40C-45A3-8D08-AA4404A0F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C2825-0659-4700-ADD4-E21FC84ACFB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45C586-A0C3-4B6C-A42A-18F3676A2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06FFE8-5DF2-45F6-96C5-18A2FED8F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9C8E9-CB87-4544-AB01-B8DE74772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297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4261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8C2E61-3079-4101-A185-3F69B72B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6A52AF-9245-4D4E-9C7A-852BCBFA1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1308A2-5ADF-4F83-97FB-5DD3FEF56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C2825-0659-4700-ADD4-E21FC84ACFB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0F7B27-75F8-4D46-9EC0-595BF7966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6FC7B4-EF24-4764-B59E-09DC1D31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9C8E9-CB87-4544-AB01-B8DE74772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157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905F0B-F1E2-4030-8BCE-3F17587F9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768AAD-9DFD-4DA4-BA3F-EB161E7F4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0689EE-A6F5-44D9-899E-2BD25151B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C2825-0659-4700-ADD4-E21FC84ACFB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A6FAE6-9A85-4EDE-96F3-48E8501C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5816AE-1FDF-4AF9-9F48-734A52CF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9C8E9-CB87-4544-AB01-B8DE74772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25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951367-4358-41D9-81B2-2F375880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F4A685-A91C-4DF3-A022-C94D6993C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34B64E-A0D0-41BE-AABB-84E02AFF4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4FA99B-8845-430B-9AD4-2BE6471F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C2825-0659-4700-ADD4-E21FC84ACFB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268BAE-D6FA-4BE1-A66F-608429437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328DA0-3E9F-445A-9017-42D4AC89C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9C8E9-CB87-4544-AB01-B8DE74772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38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3EE05-1C09-4472-B8BD-77F93FCCB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2C00F5-4909-44EA-9BFC-1DF5C80D0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2994760-D1D9-456F-8712-8AB7D7786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44DD356-0272-4387-A944-76923FABAB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53702C3-9FDB-4987-A00D-1D90A5FC47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DE76B7B-1A41-4B40-9490-190F3389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C2825-0659-4700-ADD4-E21FC84ACFB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34CA5A4-04AE-4D35-BDF7-8F03900AD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FCFAF86-3544-45EA-A435-838A7E5D4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9C8E9-CB87-4544-AB01-B8DE74772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96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95F8F-BD9E-4EE9-959B-E5F766BB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A8F8AD9-FEA7-4B86-B506-28F7407A2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C2825-0659-4700-ADD4-E21FC84ACFB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C966490-5333-4A3A-BB10-3D04CCD91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0E3004-D415-4DB9-B510-C246DAFF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9C8E9-CB87-4544-AB01-B8DE74772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12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E3B275D-EDD4-4768-9D0F-84B12585B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C2825-0659-4700-ADD4-E21FC84ACFB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2B8DDD-E736-49B8-BF30-CDCE55D5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B602D3-5326-49B9-AB05-8DCD4EE0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9C8E9-CB87-4544-AB01-B8DE74772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235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163529-A53D-4643-BA88-BBA311397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3E806C-71A0-4455-8E55-E023CDA0C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322298-EA60-4F6A-874B-E0C948010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4D3212-31BD-407C-B289-33F8262D2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C2825-0659-4700-ADD4-E21FC84ACFB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EC8AE1-FE8A-4A51-BE0D-4B16D3EB1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6C2BC9-583A-4FA4-9793-A31E21D94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9C8E9-CB87-4544-AB01-B8DE74772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5520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DB566B-10F2-4271-B691-E236AB422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BF6C45-79D2-432F-A032-E3C57BFFD3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E8F9D25-13AB-4327-8949-B00FA53BF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F719B0-31CD-4096-81D7-5F1A5C161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C2825-0659-4700-ADD4-E21FC84ACFB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F99E9F-0B31-481B-A311-C3E5E3E3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5056CC-309C-450A-B777-56DD06F97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9C8E9-CB87-4544-AB01-B8DE74772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393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784E3-F725-43C2-9AB2-BC7725E9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FFB67A-304B-4450-AB96-624E22AA6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45999E-2745-48D8-B73A-AD54BD5D3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C2825-0659-4700-ADD4-E21FC84ACFB6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FC48FC-2C0C-4A20-BA3A-A6160C1F6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F1B877-5591-4A6E-B017-657845D92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9C8E9-CB87-4544-AB01-B8DE74772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36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creativecommons.org/licenses/by/4.0/" TargetMode="External"/><Relationship Id="rId7" Type="http://schemas.openxmlformats.org/officeDocument/2006/relationships/hyperlink" Target="https://r4ds.had.co.nz/transform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5.png"/><Relationship Id="rId3" Type="http://schemas.openxmlformats.org/officeDocument/2006/relationships/image" Target="../media/image204.png"/><Relationship Id="rId21" Type="http://schemas.openxmlformats.org/officeDocument/2006/relationships/image" Target="../media/image41.png"/><Relationship Id="rId7" Type="http://schemas.openxmlformats.org/officeDocument/2006/relationships/image" Target="../media/image461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64.png"/><Relationship Id="rId2" Type="http://schemas.openxmlformats.org/officeDocument/2006/relationships/image" Target="../media/image457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0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459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29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458.png"/><Relationship Id="rId9" Type="http://schemas.openxmlformats.org/officeDocument/2006/relationships/image" Target="../media/image463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6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7.png"/><Relationship Id="rId5" Type="http://schemas.openxmlformats.org/officeDocument/2006/relationships/hyperlink" Target="https://r4ds.had.co.nz/relational-data.html" TargetMode="External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13" Type="http://schemas.openxmlformats.org/officeDocument/2006/relationships/image" Target="../media/image477.png"/><Relationship Id="rId3" Type="http://schemas.openxmlformats.org/officeDocument/2006/relationships/image" Target="../media/image29.png"/><Relationship Id="rId7" Type="http://schemas.openxmlformats.org/officeDocument/2006/relationships/image" Target="../media/image471.png"/><Relationship Id="rId12" Type="http://schemas.openxmlformats.org/officeDocument/2006/relationships/image" Target="../media/image4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0.png"/><Relationship Id="rId11" Type="http://schemas.openxmlformats.org/officeDocument/2006/relationships/image" Target="../media/image475.png"/><Relationship Id="rId5" Type="http://schemas.openxmlformats.org/officeDocument/2006/relationships/image" Target="../media/image469.png"/><Relationship Id="rId10" Type="http://schemas.openxmlformats.org/officeDocument/2006/relationships/image" Target="../media/image474.png"/><Relationship Id="rId4" Type="http://schemas.openxmlformats.org/officeDocument/2006/relationships/image" Target="../media/image468.png"/><Relationship Id="rId9" Type="http://schemas.openxmlformats.org/officeDocument/2006/relationships/image" Target="../media/image473.png"/><Relationship Id="rId14" Type="http://schemas.openxmlformats.org/officeDocument/2006/relationships/image" Target="../media/image47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1.png"/><Relationship Id="rId4" Type="http://schemas.openxmlformats.org/officeDocument/2006/relationships/image" Target="../media/image48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1.png"/><Relationship Id="rId5" Type="http://schemas.openxmlformats.org/officeDocument/2006/relationships/image" Target="../media/image480.png"/><Relationship Id="rId4" Type="http://schemas.openxmlformats.org/officeDocument/2006/relationships/image" Target="../media/image483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7.png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29.png"/><Relationship Id="rId7" Type="http://schemas.openxmlformats.org/officeDocument/2006/relationships/image" Target="../media/image4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6.png"/><Relationship Id="rId5" Type="http://schemas.openxmlformats.org/officeDocument/2006/relationships/image" Target="../media/image495.png"/><Relationship Id="rId4" Type="http://schemas.openxmlformats.org/officeDocument/2006/relationships/image" Target="../media/image49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29.png"/><Relationship Id="rId7" Type="http://schemas.openxmlformats.org/officeDocument/2006/relationships/image" Target="../media/image5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1.png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13" Type="http://schemas.openxmlformats.org/officeDocument/2006/relationships/image" Target="../media/image513.png"/><Relationship Id="rId18" Type="http://schemas.openxmlformats.org/officeDocument/2006/relationships/image" Target="../media/image518.png"/><Relationship Id="rId3" Type="http://schemas.openxmlformats.org/officeDocument/2006/relationships/image" Target="../media/image504.png"/><Relationship Id="rId7" Type="http://schemas.openxmlformats.org/officeDocument/2006/relationships/image" Target="../media/image508.png"/><Relationship Id="rId12" Type="http://schemas.openxmlformats.org/officeDocument/2006/relationships/image" Target="../media/image512.png"/><Relationship Id="rId17" Type="http://schemas.openxmlformats.org/officeDocument/2006/relationships/image" Target="../media/image517.png"/><Relationship Id="rId2" Type="http://schemas.openxmlformats.org/officeDocument/2006/relationships/image" Target="../media/image1.png"/><Relationship Id="rId16" Type="http://schemas.openxmlformats.org/officeDocument/2006/relationships/image" Target="../media/image516.png"/><Relationship Id="rId20" Type="http://schemas.openxmlformats.org/officeDocument/2006/relationships/image" Target="../media/image5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7.png"/><Relationship Id="rId11" Type="http://schemas.openxmlformats.org/officeDocument/2006/relationships/image" Target="../media/image29.png"/><Relationship Id="rId5" Type="http://schemas.openxmlformats.org/officeDocument/2006/relationships/image" Target="../media/image506.png"/><Relationship Id="rId15" Type="http://schemas.openxmlformats.org/officeDocument/2006/relationships/image" Target="../media/image515.png"/><Relationship Id="rId10" Type="http://schemas.openxmlformats.org/officeDocument/2006/relationships/image" Target="../media/image511.png"/><Relationship Id="rId19" Type="http://schemas.openxmlformats.org/officeDocument/2006/relationships/image" Target="../media/image519.png"/><Relationship Id="rId4" Type="http://schemas.openxmlformats.org/officeDocument/2006/relationships/image" Target="../media/image505.png"/><Relationship Id="rId9" Type="http://schemas.openxmlformats.org/officeDocument/2006/relationships/image" Target="../media/image510.png"/><Relationship Id="rId14" Type="http://schemas.openxmlformats.org/officeDocument/2006/relationships/image" Target="../media/image51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13" Type="http://schemas.openxmlformats.org/officeDocument/2006/relationships/image" Target="../media/image526.png"/><Relationship Id="rId18" Type="http://schemas.openxmlformats.org/officeDocument/2006/relationships/image" Target="../media/image528.png"/><Relationship Id="rId3" Type="http://schemas.openxmlformats.org/officeDocument/2006/relationships/image" Target="../media/image521.png"/><Relationship Id="rId21" Type="http://schemas.openxmlformats.org/officeDocument/2006/relationships/image" Target="../media/image531.png"/><Relationship Id="rId7" Type="http://schemas.openxmlformats.org/officeDocument/2006/relationships/image" Target="../media/image523.png"/><Relationship Id="rId12" Type="http://schemas.openxmlformats.org/officeDocument/2006/relationships/image" Target="../media/image525.png"/><Relationship Id="rId17" Type="http://schemas.openxmlformats.org/officeDocument/2006/relationships/image" Target="../media/image511.png"/><Relationship Id="rId2" Type="http://schemas.openxmlformats.org/officeDocument/2006/relationships/image" Target="../media/image1.png"/><Relationship Id="rId16" Type="http://schemas.openxmlformats.org/officeDocument/2006/relationships/image" Target="../media/image527.png"/><Relationship Id="rId20" Type="http://schemas.openxmlformats.org/officeDocument/2006/relationships/image" Target="../media/image5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2.png"/><Relationship Id="rId11" Type="http://schemas.openxmlformats.org/officeDocument/2006/relationships/image" Target="../media/image514.png"/><Relationship Id="rId5" Type="http://schemas.openxmlformats.org/officeDocument/2006/relationships/image" Target="../media/image29.png"/><Relationship Id="rId15" Type="http://schemas.openxmlformats.org/officeDocument/2006/relationships/image" Target="../media/image509.png"/><Relationship Id="rId10" Type="http://schemas.openxmlformats.org/officeDocument/2006/relationships/image" Target="../media/image524.png"/><Relationship Id="rId19" Type="http://schemas.openxmlformats.org/officeDocument/2006/relationships/image" Target="../media/image529.png"/><Relationship Id="rId4" Type="http://schemas.openxmlformats.org/officeDocument/2006/relationships/image" Target="../media/image522.png"/><Relationship Id="rId9" Type="http://schemas.openxmlformats.org/officeDocument/2006/relationships/image" Target="../media/image516.png"/><Relationship Id="rId14" Type="http://schemas.openxmlformats.org/officeDocument/2006/relationships/image" Target="../media/image50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13" Type="http://schemas.openxmlformats.org/officeDocument/2006/relationships/image" Target="../media/image516.png"/><Relationship Id="rId18" Type="http://schemas.openxmlformats.org/officeDocument/2006/relationships/image" Target="../media/image540.png"/><Relationship Id="rId3" Type="http://schemas.openxmlformats.org/officeDocument/2006/relationships/image" Target="../media/image29.png"/><Relationship Id="rId21" Type="http://schemas.openxmlformats.org/officeDocument/2006/relationships/image" Target="../media/image543.png"/><Relationship Id="rId7" Type="http://schemas.openxmlformats.org/officeDocument/2006/relationships/image" Target="../media/image515.png"/><Relationship Id="rId12" Type="http://schemas.openxmlformats.org/officeDocument/2006/relationships/image" Target="../media/image536.png"/><Relationship Id="rId17" Type="http://schemas.openxmlformats.org/officeDocument/2006/relationships/image" Target="../media/image539.png"/><Relationship Id="rId2" Type="http://schemas.openxmlformats.org/officeDocument/2006/relationships/image" Target="../media/image1.png"/><Relationship Id="rId16" Type="http://schemas.openxmlformats.org/officeDocument/2006/relationships/image" Target="../media/image538.png"/><Relationship Id="rId20" Type="http://schemas.openxmlformats.org/officeDocument/2006/relationships/image" Target="../media/image5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2.png"/><Relationship Id="rId11" Type="http://schemas.openxmlformats.org/officeDocument/2006/relationships/image" Target="../media/image535.png"/><Relationship Id="rId5" Type="http://schemas.openxmlformats.org/officeDocument/2006/relationships/image" Target="../media/image513.png"/><Relationship Id="rId15" Type="http://schemas.openxmlformats.org/officeDocument/2006/relationships/image" Target="../media/image514.png"/><Relationship Id="rId23" Type="http://schemas.openxmlformats.org/officeDocument/2006/relationships/image" Target="../media/image545.png"/><Relationship Id="rId10" Type="http://schemas.openxmlformats.org/officeDocument/2006/relationships/image" Target="../media/image534.png"/><Relationship Id="rId19" Type="http://schemas.openxmlformats.org/officeDocument/2006/relationships/image" Target="../media/image541.png"/><Relationship Id="rId4" Type="http://schemas.openxmlformats.org/officeDocument/2006/relationships/image" Target="../media/image512.png"/><Relationship Id="rId9" Type="http://schemas.openxmlformats.org/officeDocument/2006/relationships/image" Target="../media/image533.png"/><Relationship Id="rId14" Type="http://schemas.openxmlformats.org/officeDocument/2006/relationships/image" Target="../media/image537.png"/><Relationship Id="rId22" Type="http://schemas.openxmlformats.org/officeDocument/2006/relationships/image" Target="../media/image544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13" Type="http://schemas.openxmlformats.org/officeDocument/2006/relationships/image" Target="../media/image526.png"/><Relationship Id="rId18" Type="http://schemas.openxmlformats.org/officeDocument/2006/relationships/image" Target="../media/image528.png"/><Relationship Id="rId3" Type="http://schemas.openxmlformats.org/officeDocument/2006/relationships/image" Target="../media/image521.png"/><Relationship Id="rId21" Type="http://schemas.openxmlformats.org/officeDocument/2006/relationships/image" Target="../media/image531.png"/><Relationship Id="rId7" Type="http://schemas.openxmlformats.org/officeDocument/2006/relationships/image" Target="../media/image513.png"/><Relationship Id="rId12" Type="http://schemas.openxmlformats.org/officeDocument/2006/relationships/image" Target="../media/image525.png"/><Relationship Id="rId17" Type="http://schemas.openxmlformats.org/officeDocument/2006/relationships/image" Target="../media/image511.png"/><Relationship Id="rId2" Type="http://schemas.openxmlformats.org/officeDocument/2006/relationships/image" Target="../media/image1.png"/><Relationship Id="rId16" Type="http://schemas.openxmlformats.org/officeDocument/2006/relationships/image" Target="../media/image527.png"/><Relationship Id="rId20" Type="http://schemas.openxmlformats.org/officeDocument/2006/relationships/image" Target="../media/image5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2.png"/><Relationship Id="rId11" Type="http://schemas.openxmlformats.org/officeDocument/2006/relationships/image" Target="../media/image514.png"/><Relationship Id="rId5" Type="http://schemas.openxmlformats.org/officeDocument/2006/relationships/image" Target="../media/image29.png"/><Relationship Id="rId15" Type="http://schemas.openxmlformats.org/officeDocument/2006/relationships/image" Target="../media/image509.png"/><Relationship Id="rId10" Type="http://schemas.openxmlformats.org/officeDocument/2006/relationships/image" Target="../media/image524.png"/><Relationship Id="rId19" Type="http://schemas.openxmlformats.org/officeDocument/2006/relationships/image" Target="../media/image529.png"/><Relationship Id="rId4" Type="http://schemas.openxmlformats.org/officeDocument/2006/relationships/image" Target="../media/image522.png"/><Relationship Id="rId9" Type="http://schemas.openxmlformats.org/officeDocument/2006/relationships/image" Target="../media/image516.png"/><Relationship Id="rId14" Type="http://schemas.openxmlformats.org/officeDocument/2006/relationships/image" Target="../media/image50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13" Type="http://schemas.openxmlformats.org/officeDocument/2006/relationships/image" Target="../media/image526.png"/><Relationship Id="rId18" Type="http://schemas.openxmlformats.org/officeDocument/2006/relationships/image" Target="../media/image528.png"/><Relationship Id="rId3" Type="http://schemas.openxmlformats.org/officeDocument/2006/relationships/image" Target="../media/image521.png"/><Relationship Id="rId21" Type="http://schemas.openxmlformats.org/officeDocument/2006/relationships/image" Target="../media/image548.png"/><Relationship Id="rId7" Type="http://schemas.openxmlformats.org/officeDocument/2006/relationships/image" Target="../media/image523.png"/><Relationship Id="rId12" Type="http://schemas.openxmlformats.org/officeDocument/2006/relationships/image" Target="../media/image525.png"/><Relationship Id="rId17" Type="http://schemas.openxmlformats.org/officeDocument/2006/relationships/image" Target="../media/image511.png"/><Relationship Id="rId2" Type="http://schemas.openxmlformats.org/officeDocument/2006/relationships/image" Target="../media/image1.png"/><Relationship Id="rId16" Type="http://schemas.openxmlformats.org/officeDocument/2006/relationships/image" Target="../media/image527.png"/><Relationship Id="rId20" Type="http://schemas.openxmlformats.org/officeDocument/2006/relationships/image" Target="../media/image5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2.png"/><Relationship Id="rId11" Type="http://schemas.openxmlformats.org/officeDocument/2006/relationships/image" Target="../media/image514.png"/><Relationship Id="rId5" Type="http://schemas.openxmlformats.org/officeDocument/2006/relationships/image" Target="../media/image29.png"/><Relationship Id="rId15" Type="http://schemas.openxmlformats.org/officeDocument/2006/relationships/image" Target="../media/image509.png"/><Relationship Id="rId10" Type="http://schemas.openxmlformats.org/officeDocument/2006/relationships/image" Target="../media/image524.png"/><Relationship Id="rId19" Type="http://schemas.openxmlformats.org/officeDocument/2006/relationships/image" Target="../media/image529.png"/><Relationship Id="rId4" Type="http://schemas.openxmlformats.org/officeDocument/2006/relationships/image" Target="../media/image522.png"/><Relationship Id="rId9" Type="http://schemas.openxmlformats.org/officeDocument/2006/relationships/image" Target="../media/image516.png"/><Relationship Id="rId14" Type="http://schemas.openxmlformats.org/officeDocument/2006/relationships/image" Target="../media/image508.png"/><Relationship Id="rId22" Type="http://schemas.openxmlformats.org/officeDocument/2006/relationships/image" Target="../media/image531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13" Type="http://schemas.openxmlformats.org/officeDocument/2006/relationships/image" Target="../media/image526.png"/><Relationship Id="rId18" Type="http://schemas.openxmlformats.org/officeDocument/2006/relationships/image" Target="../media/image528.png"/><Relationship Id="rId26" Type="http://schemas.openxmlformats.org/officeDocument/2006/relationships/image" Target="../media/image555.png"/><Relationship Id="rId3" Type="http://schemas.openxmlformats.org/officeDocument/2006/relationships/image" Target="../media/image521.png"/><Relationship Id="rId21" Type="http://schemas.openxmlformats.org/officeDocument/2006/relationships/image" Target="../media/image550.png"/><Relationship Id="rId7" Type="http://schemas.openxmlformats.org/officeDocument/2006/relationships/image" Target="../media/image523.png"/><Relationship Id="rId12" Type="http://schemas.openxmlformats.org/officeDocument/2006/relationships/image" Target="../media/image525.png"/><Relationship Id="rId17" Type="http://schemas.openxmlformats.org/officeDocument/2006/relationships/image" Target="../media/image511.png"/><Relationship Id="rId25" Type="http://schemas.openxmlformats.org/officeDocument/2006/relationships/image" Target="../media/image554.png"/><Relationship Id="rId2" Type="http://schemas.openxmlformats.org/officeDocument/2006/relationships/image" Target="../media/image1.png"/><Relationship Id="rId16" Type="http://schemas.openxmlformats.org/officeDocument/2006/relationships/image" Target="../media/image527.png"/><Relationship Id="rId20" Type="http://schemas.openxmlformats.org/officeDocument/2006/relationships/image" Target="../media/image5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2.png"/><Relationship Id="rId11" Type="http://schemas.openxmlformats.org/officeDocument/2006/relationships/image" Target="../media/image514.png"/><Relationship Id="rId24" Type="http://schemas.openxmlformats.org/officeDocument/2006/relationships/image" Target="../media/image553.png"/><Relationship Id="rId5" Type="http://schemas.openxmlformats.org/officeDocument/2006/relationships/image" Target="../media/image29.png"/><Relationship Id="rId15" Type="http://schemas.openxmlformats.org/officeDocument/2006/relationships/image" Target="../media/image509.png"/><Relationship Id="rId23" Type="http://schemas.openxmlformats.org/officeDocument/2006/relationships/image" Target="../media/image552.png"/><Relationship Id="rId10" Type="http://schemas.openxmlformats.org/officeDocument/2006/relationships/image" Target="../media/image524.png"/><Relationship Id="rId19" Type="http://schemas.openxmlformats.org/officeDocument/2006/relationships/image" Target="../media/image529.png"/><Relationship Id="rId4" Type="http://schemas.openxmlformats.org/officeDocument/2006/relationships/image" Target="../media/image522.png"/><Relationship Id="rId9" Type="http://schemas.openxmlformats.org/officeDocument/2006/relationships/image" Target="../media/image516.png"/><Relationship Id="rId14" Type="http://schemas.openxmlformats.org/officeDocument/2006/relationships/image" Target="../media/image508.png"/><Relationship Id="rId22" Type="http://schemas.openxmlformats.org/officeDocument/2006/relationships/image" Target="../media/image551.png"/><Relationship Id="rId27" Type="http://schemas.openxmlformats.org/officeDocument/2006/relationships/image" Target="../media/image531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6.png"/><Relationship Id="rId5" Type="http://schemas.openxmlformats.org/officeDocument/2006/relationships/image" Target="../media/image495.png"/><Relationship Id="rId4" Type="http://schemas.openxmlformats.org/officeDocument/2006/relationships/image" Target="../media/image494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56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9.png"/><Relationship Id="rId5" Type="http://schemas.openxmlformats.org/officeDocument/2006/relationships/image" Target="../media/image558.png"/><Relationship Id="rId4" Type="http://schemas.openxmlformats.org/officeDocument/2006/relationships/image" Target="../media/image557.png"/><Relationship Id="rId9" Type="http://schemas.openxmlformats.org/officeDocument/2006/relationships/image" Target="../media/image5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9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image" Target="../media/image54.png"/><Relationship Id="rId4" Type="http://schemas.openxmlformats.org/officeDocument/2006/relationships/image" Target="../media/image46.png"/><Relationship Id="rId9" Type="http://schemas.openxmlformats.org/officeDocument/2006/relationships/image" Target="../media/image5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3.png"/><Relationship Id="rId4" Type="http://schemas.openxmlformats.org/officeDocument/2006/relationships/image" Target="../media/image562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3" Type="http://schemas.openxmlformats.org/officeDocument/2006/relationships/image" Target="../media/image510.png"/><Relationship Id="rId7" Type="http://schemas.openxmlformats.org/officeDocument/2006/relationships/image" Target="../media/image513.png"/><Relationship Id="rId12" Type="http://schemas.openxmlformats.org/officeDocument/2006/relationships/image" Target="../media/image518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2.png"/><Relationship Id="rId11" Type="http://schemas.openxmlformats.org/officeDocument/2006/relationships/image" Target="../media/image517.png"/><Relationship Id="rId5" Type="http://schemas.openxmlformats.org/officeDocument/2006/relationships/image" Target="../media/image29.png"/><Relationship Id="rId10" Type="http://schemas.openxmlformats.org/officeDocument/2006/relationships/image" Target="../media/image516.png"/><Relationship Id="rId4" Type="http://schemas.openxmlformats.org/officeDocument/2006/relationships/image" Target="../media/image511.png"/><Relationship Id="rId9" Type="http://schemas.openxmlformats.org/officeDocument/2006/relationships/image" Target="../media/image51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7" Type="http://schemas.openxmlformats.org/officeDocument/2006/relationships/image" Target="../media/image56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8.png"/><Relationship Id="rId5" Type="http://schemas.openxmlformats.org/officeDocument/2006/relationships/image" Target="../media/image567.png"/><Relationship Id="rId4" Type="http://schemas.openxmlformats.org/officeDocument/2006/relationships/image" Target="../media/image566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13" Type="http://schemas.openxmlformats.org/officeDocument/2006/relationships/image" Target="../media/image509.png"/><Relationship Id="rId18" Type="http://schemas.openxmlformats.org/officeDocument/2006/relationships/image" Target="../media/image530.png"/><Relationship Id="rId3" Type="http://schemas.openxmlformats.org/officeDocument/2006/relationships/image" Target="../media/image29.png"/><Relationship Id="rId21" Type="http://schemas.openxmlformats.org/officeDocument/2006/relationships/image" Target="../media/image570.png"/><Relationship Id="rId7" Type="http://schemas.openxmlformats.org/officeDocument/2006/relationships/image" Target="../media/image516.png"/><Relationship Id="rId12" Type="http://schemas.openxmlformats.org/officeDocument/2006/relationships/image" Target="../media/image508.png"/><Relationship Id="rId17" Type="http://schemas.openxmlformats.org/officeDocument/2006/relationships/image" Target="../media/image529.png"/><Relationship Id="rId2" Type="http://schemas.openxmlformats.org/officeDocument/2006/relationships/image" Target="../media/image1.png"/><Relationship Id="rId16" Type="http://schemas.openxmlformats.org/officeDocument/2006/relationships/image" Target="../media/image528.png"/><Relationship Id="rId20" Type="http://schemas.openxmlformats.org/officeDocument/2006/relationships/image" Target="../media/image5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3.png"/><Relationship Id="rId11" Type="http://schemas.openxmlformats.org/officeDocument/2006/relationships/image" Target="../media/image526.png"/><Relationship Id="rId5" Type="http://schemas.openxmlformats.org/officeDocument/2006/relationships/image" Target="../media/image523.png"/><Relationship Id="rId15" Type="http://schemas.openxmlformats.org/officeDocument/2006/relationships/image" Target="../media/image511.png"/><Relationship Id="rId10" Type="http://schemas.openxmlformats.org/officeDocument/2006/relationships/image" Target="../media/image525.png"/><Relationship Id="rId19" Type="http://schemas.openxmlformats.org/officeDocument/2006/relationships/image" Target="../media/image531.png"/><Relationship Id="rId4" Type="http://schemas.openxmlformats.org/officeDocument/2006/relationships/image" Target="../media/image512.png"/><Relationship Id="rId9" Type="http://schemas.openxmlformats.org/officeDocument/2006/relationships/image" Target="../media/image514.png"/><Relationship Id="rId14" Type="http://schemas.openxmlformats.org/officeDocument/2006/relationships/image" Target="../media/image527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4.png"/><Relationship Id="rId3" Type="http://schemas.openxmlformats.org/officeDocument/2006/relationships/image" Target="../media/image571.png"/><Relationship Id="rId7" Type="http://schemas.openxmlformats.org/officeDocument/2006/relationships/image" Target="../media/image5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5.png"/><Relationship Id="rId5" Type="http://schemas.openxmlformats.org/officeDocument/2006/relationships/image" Target="../media/image494.png"/><Relationship Id="rId4" Type="http://schemas.openxmlformats.org/officeDocument/2006/relationships/image" Target="../media/image572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9.png"/><Relationship Id="rId3" Type="http://schemas.openxmlformats.org/officeDocument/2006/relationships/image" Target="../media/image29.png"/><Relationship Id="rId7" Type="http://schemas.openxmlformats.org/officeDocument/2006/relationships/image" Target="../media/image5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7.png"/><Relationship Id="rId11" Type="http://schemas.openxmlformats.org/officeDocument/2006/relationships/image" Target="../media/image582.png"/><Relationship Id="rId5" Type="http://schemas.openxmlformats.org/officeDocument/2006/relationships/image" Target="../media/image576.png"/><Relationship Id="rId10" Type="http://schemas.openxmlformats.org/officeDocument/2006/relationships/image" Target="../media/image581.png"/><Relationship Id="rId4" Type="http://schemas.openxmlformats.org/officeDocument/2006/relationships/image" Target="../media/image575.png"/><Relationship Id="rId9" Type="http://schemas.openxmlformats.org/officeDocument/2006/relationships/image" Target="../media/image580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png"/><Relationship Id="rId3" Type="http://schemas.openxmlformats.org/officeDocument/2006/relationships/image" Target="../media/image29.png"/><Relationship Id="rId7" Type="http://schemas.openxmlformats.org/officeDocument/2006/relationships/image" Target="../media/image5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5.png"/><Relationship Id="rId5" Type="http://schemas.openxmlformats.org/officeDocument/2006/relationships/image" Target="../media/image570.png"/><Relationship Id="rId4" Type="http://schemas.openxmlformats.org/officeDocument/2006/relationships/image" Target="../media/image565.png"/><Relationship Id="rId9" Type="http://schemas.openxmlformats.org/officeDocument/2006/relationships/image" Target="../media/image58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08.png"/><Relationship Id="rId18" Type="http://schemas.openxmlformats.org/officeDocument/2006/relationships/image" Target="../media/image529.png"/><Relationship Id="rId3" Type="http://schemas.openxmlformats.org/officeDocument/2006/relationships/image" Target="../media/image521.png"/><Relationship Id="rId21" Type="http://schemas.openxmlformats.org/officeDocument/2006/relationships/image" Target="../media/image589.png"/><Relationship Id="rId7" Type="http://schemas.openxmlformats.org/officeDocument/2006/relationships/image" Target="../media/image584.png"/><Relationship Id="rId12" Type="http://schemas.openxmlformats.org/officeDocument/2006/relationships/image" Target="../media/image526.png"/><Relationship Id="rId17" Type="http://schemas.openxmlformats.org/officeDocument/2006/relationships/image" Target="../media/image528.png"/><Relationship Id="rId2" Type="http://schemas.openxmlformats.org/officeDocument/2006/relationships/image" Target="../media/image1.png"/><Relationship Id="rId16" Type="http://schemas.openxmlformats.org/officeDocument/2006/relationships/image" Target="../media/image511.png"/><Relationship Id="rId20" Type="http://schemas.openxmlformats.org/officeDocument/2006/relationships/image" Target="../media/image5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3.png"/><Relationship Id="rId11" Type="http://schemas.openxmlformats.org/officeDocument/2006/relationships/image" Target="../media/image525.png"/><Relationship Id="rId5" Type="http://schemas.openxmlformats.org/officeDocument/2006/relationships/image" Target="../media/image29.png"/><Relationship Id="rId15" Type="http://schemas.openxmlformats.org/officeDocument/2006/relationships/image" Target="../media/image527.png"/><Relationship Id="rId23" Type="http://schemas.openxmlformats.org/officeDocument/2006/relationships/image" Target="../media/image591.png"/><Relationship Id="rId10" Type="http://schemas.openxmlformats.org/officeDocument/2006/relationships/image" Target="../media/image586.png"/><Relationship Id="rId19" Type="http://schemas.openxmlformats.org/officeDocument/2006/relationships/image" Target="../media/image587.png"/><Relationship Id="rId4" Type="http://schemas.openxmlformats.org/officeDocument/2006/relationships/image" Target="../media/image522.png"/><Relationship Id="rId9" Type="http://schemas.openxmlformats.org/officeDocument/2006/relationships/image" Target="../media/image585.png"/><Relationship Id="rId14" Type="http://schemas.openxmlformats.org/officeDocument/2006/relationships/image" Target="../media/image509.png"/><Relationship Id="rId22" Type="http://schemas.openxmlformats.org/officeDocument/2006/relationships/image" Target="../media/image5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08.png"/><Relationship Id="rId18" Type="http://schemas.openxmlformats.org/officeDocument/2006/relationships/image" Target="../media/image529.png"/><Relationship Id="rId3" Type="http://schemas.openxmlformats.org/officeDocument/2006/relationships/image" Target="../media/image521.png"/><Relationship Id="rId21" Type="http://schemas.openxmlformats.org/officeDocument/2006/relationships/image" Target="../media/image593.png"/><Relationship Id="rId7" Type="http://schemas.openxmlformats.org/officeDocument/2006/relationships/image" Target="../media/image584.png"/><Relationship Id="rId12" Type="http://schemas.openxmlformats.org/officeDocument/2006/relationships/image" Target="../media/image526.png"/><Relationship Id="rId17" Type="http://schemas.openxmlformats.org/officeDocument/2006/relationships/image" Target="../media/image528.png"/><Relationship Id="rId2" Type="http://schemas.openxmlformats.org/officeDocument/2006/relationships/image" Target="../media/image1.png"/><Relationship Id="rId16" Type="http://schemas.openxmlformats.org/officeDocument/2006/relationships/image" Target="../media/image511.png"/><Relationship Id="rId20" Type="http://schemas.openxmlformats.org/officeDocument/2006/relationships/image" Target="../media/image5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3.png"/><Relationship Id="rId11" Type="http://schemas.openxmlformats.org/officeDocument/2006/relationships/image" Target="../media/image525.png"/><Relationship Id="rId24" Type="http://schemas.openxmlformats.org/officeDocument/2006/relationships/image" Target="../media/image595.png"/><Relationship Id="rId5" Type="http://schemas.openxmlformats.org/officeDocument/2006/relationships/image" Target="../media/image29.png"/><Relationship Id="rId15" Type="http://schemas.openxmlformats.org/officeDocument/2006/relationships/image" Target="../media/image527.png"/><Relationship Id="rId23" Type="http://schemas.openxmlformats.org/officeDocument/2006/relationships/image" Target="../media/image594.png"/><Relationship Id="rId10" Type="http://schemas.openxmlformats.org/officeDocument/2006/relationships/image" Target="../media/image586.png"/><Relationship Id="rId19" Type="http://schemas.openxmlformats.org/officeDocument/2006/relationships/image" Target="../media/image587.png"/><Relationship Id="rId4" Type="http://schemas.openxmlformats.org/officeDocument/2006/relationships/image" Target="../media/image522.png"/><Relationship Id="rId9" Type="http://schemas.openxmlformats.org/officeDocument/2006/relationships/image" Target="../media/image585.png"/><Relationship Id="rId14" Type="http://schemas.openxmlformats.org/officeDocument/2006/relationships/image" Target="../media/image509.png"/><Relationship Id="rId22" Type="http://schemas.openxmlformats.org/officeDocument/2006/relationships/image" Target="../media/image59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9.png"/><Relationship Id="rId3" Type="http://schemas.openxmlformats.org/officeDocument/2006/relationships/image" Target="../media/image29.png"/><Relationship Id="rId7" Type="http://schemas.openxmlformats.org/officeDocument/2006/relationships/image" Target="../media/image5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7.png"/><Relationship Id="rId11" Type="http://schemas.openxmlformats.org/officeDocument/2006/relationships/image" Target="../media/image582.png"/><Relationship Id="rId5" Type="http://schemas.openxmlformats.org/officeDocument/2006/relationships/image" Target="../media/image576.png"/><Relationship Id="rId10" Type="http://schemas.openxmlformats.org/officeDocument/2006/relationships/image" Target="../media/image581.png"/><Relationship Id="rId4" Type="http://schemas.openxmlformats.org/officeDocument/2006/relationships/image" Target="../media/image575.png"/><Relationship Id="rId9" Type="http://schemas.openxmlformats.org/officeDocument/2006/relationships/image" Target="../media/image58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8.png"/><Relationship Id="rId5" Type="http://schemas.openxmlformats.org/officeDocument/2006/relationships/image" Target="../media/image597.png"/><Relationship Id="rId4" Type="http://schemas.openxmlformats.org/officeDocument/2006/relationships/image" Target="../media/image596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13" Type="http://schemas.openxmlformats.org/officeDocument/2006/relationships/image" Target="../media/image603.png"/><Relationship Id="rId18" Type="http://schemas.openxmlformats.org/officeDocument/2006/relationships/image" Target="../media/image608.png"/><Relationship Id="rId3" Type="http://schemas.openxmlformats.org/officeDocument/2006/relationships/image" Target="../media/image599.png"/><Relationship Id="rId7" Type="http://schemas.openxmlformats.org/officeDocument/2006/relationships/image" Target="../media/image532.png"/><Relationship Id="rId12" Type="http://schemas.openxmlformats.org/officeDocument/2006/relationships/image" Target="../media/image29.png"/><Relationship Id="rId17" Type="http://schemas.openxmlformats.org/officeDocument/2006/relationships/image" Target="../media/image607.png"/><Relationship Id="rId2" Type="http://schemas.openxmlformats.org/officeDocument/2006/relationships/image" Target="../media/image1.png"/><Relationship Id="rId16" Type="http://schemas.openxmlformats.org/officeDocument/2006/relationships/image" Target="../media/image606.png"/><Relationship Id="rId20" Type="http://schemas.openxmlformats.org/officeDocument/2006/relationships/image" Target="../media/image60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2.png"/><Relationship Id="rId11" Type="http://schemas.openxmlformats.org/officeDocument/2006/relationships/image" Target="../media/image528.png"/><Relationship Id="rId5" Type="http://schemas.openxmlformats.org/officeDocument/2006/relationships/image" Target="../media/image601.png"/><Relationship Id="rId15" Type="http://schemas.openxmlformats.org/officeDocument/2006/relationships/image" Target="../media/image605.png"/><Relationship Id="rId10" Type="http://schemas.openxmlformats.org/officeDocument/2006/relationships/image" Target="../media/image529.png"/><Relationship Id="rId19" Type="http://schemas.openxmlformats.org/officeDocument/2006/relationships/image" Target="../media/image555.png"/><Relationship Id="rId4" Type="http://schemas.openxmlformats.org/officeDocument/2006/relationships/image" Target="../media/image600.png"/><Relationship Id="rId9" Type="http://schemas.openxmlformats.org/officeDocument/2006/relationships/image" Target="../media/image537.png"/><Relationship Id="rId14" Type="http://schemas.openxmlformats.org/officeDocument/2006/relationships/image" Target="../media/image604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6.png"/><Relationship Id="rId13" Type="http://schemas.openxmlformats.org/officeDocument/2006/relationships/image" Target="../media/image621.png"/><Relationship Id="rId18" Type="http://schemas.openxmlformats.org/officeDocument/2006/relationships/image" Target="../media/image626.png"/><Relationship Id="rId26" Type="http://schemas.openxmlformats.org/officeDocument/2006/relationships/image" Target="../media/image634.png"/><Relationship Id="rId3" Type="http://schemas.openxmlformats.org/officeDocument/2006/relationships/image" Target="../media/image611.png"/><Relationship Id="rId21" Type="http://schemas.openxmlformats.org/officeDocument/2006/relationships/image" Target="../media/image629.png"/><Relationship Id="rId34" Type="http://schemas.openxmlformats.org/officeDocument/2006/relationships/image" Target="../media/image642.png"/><Relationship Id="rId7" Type="http://schemas.openxmlformats.org/officeDocument/2006/relationships/image" Target="../media/image615.png"/><Relationship Id="rId12" Type="http://schemas.openxmlformats.org/officeDocument/2006/relationships/image" Target="../media/image620.png"/><Relationship Id="rId17" Type="http://schemas.openxmlformats.org/officeDocument/2006/relationships/image" Target="../media/image625.png"/><Relationship Id="rId25" Type="http://schemas.openxmlformats.org/officeDocument/2006/relationships/image" Target="../media/image633.png"/><Relationship Id="rId33" Type="http://schemas.openxmlformats.org/officeDocument/2006/relationships/image" Target="../media/image641.png"/><Relationship Id="rId2" Type="http://schemas.openxmlformats.org/officeDocument/2006/relationships/image" Target="../media/image610.png"/><Relationship Id="rId16" Type="http://schemas.openxmlformats.org/officeDocument/2006/relationships/image" Target="../media/image624.png"/><Relationship Id="rId20" Type="http://schemas.openxmlformats.org/officeDocument/2006/relationships/image" Target="../media/image628.png"/><Relationship Id="rId29" Type="http://schemas.openxmlformats.org/officeDocument/2006/relationships/image" Target="../media/image6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4.png"/><Relationship Id="rId11" Type="http://schemas.openxmlformats.org/officeDocument/2006/relationships/image" Target="../media/image619.png"/><Relationship Id="rId24" Type="http://schemas.openxmlformats.org/officeDocument/2006/relationships/image" Target="../media/image632.png"/><Relationship Id="rId32" Type="http://schemas.openxmlformats.org/officeDocument/2006/relationships/image" Target="../media/image640.png"/><Relationship Id="rId5" Type="http://schemas.openxmlformats.org/officeDocument/2006/relationships/image" Target="../media/image613.png"/><Relationship Id="rId15" Type="http://schemas.openxmlformats.org/officeDocument/2006/relationships/image" Target="../media/image623.png"/><Relationship Id="rId23" Type="http://schemas.openxmlformats.org/officeDocument/2006/relationships/image" Target="../media/image631.png"/><Relationship Id="rId28" Type="http://schemas.openxmlformats.org/officeDocument/2006/relationships/image" Target="../media/image636.png"/><Relationship Id="rId10" Type="http://schemas.openxmlformats.org/officeDocument/2006/relationships/image" Target="../media/image618.png"/><Relationship Id="rId19" Type="http://schemas.openxmlformats.org/officeDocument/2006/relationships/image" Target="../media/image627.png"/><Relationship Id="rId31" Type="http://schemas.openxmlformats.org/officeDocument/2006/relationships/image" Target="../media/image639.png"/><Relationship Id="rId4" Type="http://schemas.openxmlformats.org/officeDocument/2006/relationships/image" Target="../media/image612.png"/><Relationship Id="rId9" Type="http://schemas.openxmlformats.org/officeDocument/2006/relationships/image" Target="../media/image617.png"/><Relationship Id="rId14" Type="http://schemas.openxmlformats.org/officeDocument/2006/relationships/image" Target="../media/image622.png"/><Relationship Id="rId22" Type="http://schemas.openxmlformats.org/officeDocument/2006/relationships/image" Target="../media/image630.png"/><Relationship Id="rId27" Type="http://schemas.openxmlformats.org/officeDocument/2006/relationships/image" Target="../media/image635.png"/><Relationship Id="rId30" Type="http://schemas.openxmlformats.org/officeDocument/2006/relationships/image" Target="../media/image638.png"/><Relationship Id="rId35" Type="http://schemas.openxmlformats.org/officeDocument/2006/relationships/image" Target="../media/image64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7.png"/><Relationship Id="rId3" Type="http://schemas.openxmlformats.org/officeDocument/2006/relationships/image" Target="../media/image29.png"/><Relationship Id="rId7" Type="http://schemas.openxmlformats.org/officeDocument/2006/relationships/image" Target="../media/image6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5.png"/><Relationship Id="rId5" Type="http://schemas.openxmlformats.org/officeDocument/2006/relationships/image" Target="../media/image644.png"/><Relationship Id="rId4" Type="http://schemas.openxmlformats.org/officeDocument/2006/relationships/image" Target="../media/image444.png"/><Relationship Id="rId9" Type="http://schemas.openxmlformats.org/officeDocument/2006/relationships/image" Target="../media/image6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9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9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9.pn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29.png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29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1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79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8.png"/><Relationship Id="rId5" Type="http://schemas.openxmlformats.org/officeDocument/2006/relationships/image" Target="../media/image29.png"/><Relationship Id="rId4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29.png"/><Relationship Id="rId7" Type="http://schemas.openxmlformats.org/officeDocument/2006/relationships/image" Target="../media/image1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26" Type="http://schemas.openxmlformats.org/officeDocument/2006/relationships/image" Target="../media/image189.png"/><Relationship Id="rId3" Type="http://schemas.openxmlformats.org/officeDocument/2006/relationships/image" Target="../media/image29.png"/><Relationship Id="rId21" Type="http://schemas.openxmlformats.org/officeDocument/2006/relationships/image" Target="../media/image184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5" Type="http://schemas.openxmlformats.org/officeDocument/2006/relationships/image" Target="../media/image188.png"/><Relationship Id="rId33" Type="http://schemas.openxmlformats.org/officeDocument/2006/relationships/image" Target="../media/image196.png"/><Relationship Id="rId2" Type="http://schemas.openxmlformats.org/officeDocument/2006/relationships/image" Target="../media/image1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29" Type="http://schemas.openxmlformats.org/officeDocument/2006/relationships/image" Target="../media/image1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24" Type="http://schemas.openxmlformats.org/officeDocument/2006/relationships/image" Target="../media/image187.png"/><Relationship Id="rId32" Type="http://schemas.openxmlformats.org/officeDocument/2006/relationships/image" Target="../media/image195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23" Type="http://schemas.openxmlformats.org/officeDocument/2006/relationships/image" Target="../media/image186.png"/><Relationship Id="rId28" Type="http://schemas.openxmlformats.org/officeDocument/2006/relationships/image" Target="../media/image191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31" Type="http://schemas.openxmlformats.org/officeDocument/2006/relationships/image" Target="../media/image194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Relationship Id="rId22" Type="http://schemas.openxmlformats.org/officeDocument/2006/relationships/image" Target="../media/image185.png"/><Relationship Id="rId27" Type="http://schemas.openxmlformats.org/officeDocument/2006/relationships/image" Target="../media/image190.png"/><Relationship Id="rId30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3" Type="http://schemas.openxmlformats.org/officeDocument/2006/relationships/image" Target="../media/image29.png"/><Relationship Id="rId21" Type="http://schemas.openxmlformats.org/officeDocument/2006/relationships/image" Target="../media/image232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" Type="http://schemas.openxmlformats.org/officeDocument/2006/relationships/image" Target="../media/image1.png"/><Relationship Id="rId16" Type="http://schemas.openxmlformats.org/officeDocument/2006/relationships/image" Target="../media/image227.png"/><Relationship Id="rId20" Type="http://schemas.openxmlformats.org/officeDocument/2006/relationships/image" Target="../media/image2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9.png"/><Relationship Id="rId7" Type="http://schemas.openxmlformats.org/officeDocument/2006/relationships/image" Target="../media/image2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3" Type="http://schemas.openxmlformats.org/officeDocument/2006/relationships/image" Target="../media/image29.png"/><Relationship Id="rId7" Type="http://schemas.openxmlformats.org/officeDocument/2006/relationships/image" Target="../media/image219.png"/><Relationship Id="rId12" Type="http://schemas.openxmlformats.org/officeDocument/2006/relationships/image" Target="../media/image251.png"/><Relationship Id="rId17" Type="http://schemas.openxmlformats.org/officeDocument/2006/relationships/image" Target="../media/image256.png"/><Relationship Id="rId2" Type="http://schemas.openxmlformats.org/officeDocument/2006/relationships/image" Target="../media/image1.png"/><Relationship Id="rId16" Type="http://schemas.openxmlformats.org/officeDocument/2006/relationships/image" Target="../media/image2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7.png"/><Relationship Id="rId11" Type="http://schemas.openxmlformats.org/officeDocument/2006/relationships/image" Target="../media/image250.png"/><Relationship Id="rId5" Type="http://schemas.openxmlformats.org/officeDocument/2006/relationships/image" Target="../media/image246.png"/><Relationship Id="rId15" Type="http://schemas.openxmlformats.org/officeDocument/2006/relationships/image" Target="../media/image254.png"/><Relationship Id="rId10" Type="http://schemas.openxmlformats.org/officeDocument/2006/relationships/image" Target="../media/image249.png"/><Relationship Id="rId4" Type="http://schemas.openxmlformats.org/officeDocument/2006/relationships/image" Target="../media/image245.pn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56.png"/><Relationship Id="rId3" Type="http://schemas.openxmlformats.org/officeDocument/2006/relationships/image" Target="../media/image29.png"/><Relationship Id="rId7" Type="http://schemas.openxmlformats.org/officeDocument/2006/relationships/image" Target="../media/image259.png"/><Relationship Id="rId12" Type="http://schemas.openxmlformats.org/officeDocument/2006/relationships/image" Target="../media/image2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7.png"/><Relationship Id="rId11" Type="http://schemas.openxmlformats.org/officeDocument/2006/relationships/image" Target="../media/image254.png"/><Relationship Id="rId5" Type="http://schemas.openxmlformats.org/officeDocument/2006/relationships/image" Target="../media/image258.png"/><Relationship Id="rId10" Type="http://schemas.openxmlformats.org/officeDocument/2006/relationships/image" Target="../media/image262.png"/><Relationship Id="rId4" Type="http://schemas.openxmlformats.org/officeDocument/2006/relationships/image" Target="../media/image257.png"/><Relationship Id="rId9" Type="http://schemas.openxmlformats.org/officeDocument/2006/relationships/image" Target="../media/image2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9.png"/><Relationship Id="rId7" Type="http://schemas.openxmlformats.org/officeDocument/2006/relationships/image" Target="../media/image2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9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5" Type="http://schemas.openxmlformats.org/officeDocument/2006/relationships/image" Target="../media/image269.png"/><Relationship Id="rId10" Type="http://schemas.openxmlformats.org/officeDocument/2006/relationships/image" Target="../media/image274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12" Type="http://schemas.openxmlformats.org/officeDocument/2006/relationships/image" Target="../media/image2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0.png"/><Relationship Id="rId11" Type="http://schemas.openxmlformats.org/officeDocument/2006/relationships/image" Target="../media/image284.png"/><Relationship Id="rId5" Type="http://schemas.openxmlformats.org/officeDocument/2006/relationships/image" Target="../media/image279.png"/><Relationship Id="rId10" Type="http://schemas.openxmlformats.org/officeDocument/2006/relationships/image" Target="../media/image283.png"/><Relationship Id="rId4" Type="http://schemas.openxmlformats.org/officeDocument/2006/relationships/image" Target="../media/image278.png"/><Relationship Id="rId9" Type="http://schemas.openxmlformats.org/officeDocument/2006/relationships/image" Target="../media/image2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7" Type="http://schemas.openxmlformats.org/officeDocument/2006/relationships/image" Target="../media/image2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8.png"/><Relationship Id="rId5" Type="http://schemas.openxmlformats.org/officeDocument/2006/relationships/image" Target="../media/image29.png"/><Relationship Id="rId4" Type="http://schemas.openxmlformats.org/officeDocument/2006/relationships/image" Target="../media/image28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Relationship Id="rId14" Type="http://schemas.openxmlformats.org/officeDocument/2006/relationships/image" Target="../media/image30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.png"/><Relationship Id="rId7" Type="http://schemas.openxmlformats.org/officeDocument/2006/relationships/image" Target="../media/image294.png"/><Relationship Id="rId12" Type="http://schemas.openxmlformats.org/officeDocument/2006/relationships/image" Target="../media/image3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2.png"/><Relationship Id="rId18" Type="http://schemas.openxmlformats.org/officeDocument/2006/relationships/image" Target="../media/image316.png"/><Relationship Id="rId3" Type="http://schemas.openxmlformats.org/officeDocument/2006/relationships/image" Target="../media/image29.png"/><Relationship Id="rId21" Type="http://schemas.openxmlformats.org/officeDocument/2006/relationships/image" Target="../media/image319.png"/><Relationship Id="rId7" Type="http://schemas.openxmlformats.org/officeDocument/2006/relationships/image" Target="../media/image306.png"/><Relationship Id="rId12" Type="http://schemas.openxmlformats.org/officeDocument/2006/relationships/image" Target="../media/image311.png"/><Relationship Id="rId17" Type="http://schemas.openxmlformats.org/officeDocument/2006/relationships/image" Target="../media/image296.png"/><Relationship Id="rId2" Type="http://schemas.openxmlformats.org/officeDocument/2006/relationships/image" Target="../media/image1.png"/><Relationship Id="rId16" Type="http://schemas.openxmlformats.org/officeDocument/2006/relationships/image" Target="../media/image315.png"/><Relationship Id="rId20" Type="http://schemas.openxmlformats.org/officeDocument/2006/relationships/image" Target="../media/image3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24" Type="http://schemas.openxmlformats.org/officeDocument/2006/relationships/image" Target="../media/image322.png"/><Relationship Id="rId5" Type="http://schemas.openxmlformats.org/officeDocument/2006/relationships/image" Target="../media/image304.png"/><Relationship Id="rId15" Type="http://schemas.openxmlformats.org/officeDocument/2006/relationships/image" Target="../media/image314.png"/><Relationship Id="rId23" Type="http://schemas.openxmlformats.org/officeDocument/2006/relationships/image" Target="../media/image321.png"/><Relationship Id="rId10" Type="http://schemas.openxmlformats.org/officeDocument/2006/relationships/image" Target="../media/image309.png"/><Relationship Id="rId19" Type="http://schemas.openxmlformats.org/officeDocument/2006/relationships/image" Target="../media/image317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Relationship Id="rId22" Type="http://schemas.openxmlformats.org/officeDocument/2006/relationships/image" Target="../media/image32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29.png"/><Relationship Id="rId18" Type="http://schemas.openxmlformats.org/officeDocument/2006/relationships/image" Target="../media/image304.png"/><Relationship Id="rId26" Type="http://schemas.openxmlformats.org/officeDocument/2006/relationships/image" Target="../media/image333.png"/><Relationship Id="rId39" Type="http://schemas.openxmlformats.org/officeDocument/2006/relationships/image" Target="../media/image297.png"/><Relationship Id="rId3" Type="http://schemas.openxmlformats.org/officeDocument/2006/relationships/image" Target="../media/image314.png"/><Relationship Id="rId21" Type="http://schemas.openxmlformats.org/officeDocument/2006/relationships/image" Target="../media/image307.png"/><Relationship Id="rId34" Type="http://schemas.openxmlformats.org/officeDocument/2006/relationships/image" Target="../media/image341.png"/><Relationship Id="rId42" Type="http://schemas.openxmlformats.org/officeDocument/2006/relationships/image" Target="../media/image344.png"/><Relationship Id="rId7" Type="http://schemas.openxmlformats.org/officeDocument/2006/relationships/image" Target="../media/image324.png"/><Relationship Id="rId12" Type="http://schemas.openxmlformats.org/officeDocument/2006/relationships/image" Target="../media/image328.png"/><Relationship Id="rId17" Type="http://schemas.openxmlformats.org/officeDocument/2006/relationships/image" Target="../media/image303.png"/><Relationship Id="rId25" Type="http://schemas.openxmlformats.org/officeDocument/2006/relationships/image" Target="../media/image332.png"/><Relationship Id="rId33" Type="http://schemas.openxmlformats.org/officeDocument/2006/relationships/image" Target="../media/image340.png"/><Relationship Id="rId38" Type="http://schemas.openxmlformats.org/officeDocument/2006/relationships/image" Target="../media/image295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20" Type="http://schemas.openxmlformats.org/officeDocument/2006/relationships/image" Target="../media/image306.png"/><Relationship Id="rId29" Type="http://schemas.openxmlformats.org/officeDocument/2006/relationships/image" Target="../media/image336.png"/><Relationship Id="rId41" Type="http://schemas.openxmlformats.org/officeDocument/2006/relationships/image" Target="../media/image3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3.png"/><Relationship Id="rId11" Type="http://schemas.openxmlformats.org/officeDocument/2006/relationships/image" Target="../media/image293.png"/><Relationship Id="rId24" Type="http://schemas.openxmlformats.org/officeDocument/2006/relationships/image" Target="../media/image310.png"/><Relationship Id="rId32" Type="http://schemas.openxmlformats.org/officeDocument/2006/relationships/image" Target="../media/image339.png"/><Relationship Id="rId37" Type="http://schemas.openxmlformats.org/officeDocument/2006/relationships/image" Target="../media/image294.png"/><Relationship Id="rId40" Type="http://schemas.openxmlformats.org/officeDocument/2006/relationships/image" Target="../media/image342.png"/><Relationship Id="rId5" Type="http://schemas.openxmlformats.org/officeDocument/2006/relationships/image" Target="../media/image296.png"/><Relationship Id="rId15" Type="http://schemas.openxmlformats.org/officeDocument/2006/relationships/image" Target="../media/image331.png"/><Relationship Id="rId23" Type="http://schemas.openxmlformats.org/officeDocument/2006/relationships/image" Target="../media/image309.png"/><Relationship Id="rId28" Type="http://schemas.openxmlformats.org/officeDocument/2006/relationships/image" Target="../media/image335.png"/><Relationship Id="rId36" Type="http://schemas.openxmlformats.org/officeDocument/2006/relationships/image" Target="../media/image292.png"/><Relationship Id="rId10" Type="http://schemas.openxmlformats.org/officeDocument/2006/relationships/image" Target="../media/image327.png"/><Relationship Id="rId19" Type="http://schemas.openxmlformats.org/officeDocument/2006/relationships/image" Target="../media/image305.png"/><Relationship Id="rId31" Type="http://schemas.openxmlformats.org/officeDocument/2006/relationships/image" Target="../media/image338.png"/><Relationship Id="rId4" Type="http://schemas.openxmlformats.org/officeDocument/2006/relationships/image" Target="../media/image315.png"/><Relationship Id="rId9" Type="http://schemas.openxmlformats.org/officeDocument/2006/relationships/image" Target="../media/image326.png"/><Relationship Id="rId14" Type="http://schemas.openxmlformats.org/officeDocument/2006/relationships/image" Target="../media/image330.png"/><Relationship Id="rId22" Type="http://schemas.openxmlformats.org/officeDocument/2006/relationships/image" Target="../media/image308.png"/><Relationship Id="rId27" Type="http://schemas.openxmlformats.org/officeDocument/2006/relationships/image" Target="../media/image334.png"/><Relationship Id="rId30" Type="http://schemas.openxmlformats.org/officeDocument/2006/relationships/image" Target="../media/image337.png"/><Relationship Id="rId35" Type="http://schemas.openxmlformats.org/officeDocument/2006/relationships/image" Target="../media/image291.png"/><Relationship Id="rId43" Type="http://schemas.openxmlformats.org/officeDocument/2006/relationships/image" Target="../media/image34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353.png"/><Relationship Id="rId18" Type="http://schemas.openxmlformats.org/officeDocument/2006/relationships/image" Target="../media/image358.png"/><Relationship Id="rId26" Type="http://schemas.openxmlformats.org/officeDocument/2006/relationships/image" Target="../media/image366.png"/><Relationship Id="rId3" Type="http://schemas.openxmlformats.org/officeDocument/2006/relationships/image" Target="../media/image346.png"/><Relationship Id="rId21" Type="http://schemas.openxmlformats.org/officeDocument/2006/relationships/image" Target="../media/image361.png"/><Relationship Id="rId7" Type="http://schemas.openxmlformats.org/officeDocument/2006/relationships/image" Target="../media/image309.png"/><Relationship Id="rId12" Type="http://schemas.openxmlformats.org/officeDocument/2006/relationships/image" Target="../media/image352.png"/><Relationship Id="rId17" Type="http://schemas.openxmlformats.org/officeDocument/2006/relationships/image" Target="../media/image357.png"/><Relationship Id="rId25" Type="http://schemas.openxmlformats.org/officeDocument/2006/relationships/image" Target="../media/image365.png"/><Relationship Id="rId2" Type="http://schemas.openxmlformats.org/officeDocument/2006/relationships/image" Target="../media/image1.png"/><Relationship Id="rId16" Type="http://schemas.openxmlformats.org/officeDocument/2006/relationships/image" Target="../media/image356.png"/><Relationship Id="rId20" Type="http://schemas.openxmlformats.org/officeDocument/2006/relationships/image" Target="../media/image360.png"/><Relationship Id="rId29" Type="http://schemas.openxmlformats.org/officeDocument/2006/relationships/image" Target="../media/image3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7.png"/><Relationship Id="rId11" Type="http://schemas.openxmlformats.org/officeDocument/2006/relationships/image" Target="../media/image351.png"/><Relationship Id="rId24" Type="http://schemas.openxmlformats.org/officeDocument/2006/relationships/image" Target="../media/image364.png"/><Relationship Id="rId32" Type="http://schemas.openxmlformats.org/officeDocument/2006/relationships/image" Target="../media/image372.png"/><Relationship Id="rId5" Type="http://schemas.openxmlformats.org/officeDocument/2006/relationships/image" Target="../media/image305.png"/><Relationship Id="rId15" Type="http://schemas.openxmlformats.org/officeDocument/2006/relationships/image" Target="../media/image355.png"/><Relationship Id="rId23" Type="http://schemas.openxmlformats.org/officeDocument/2006/relationships/image" Target="../media/image363.png"/><Relationship Id="rId28" Type="http://schemas.openxmlformats.org/officeDocument/2006/relationships/image" Target="../media/image368.png"/><Relationship Id="rId10" Type="http://schemas.openxmlformats.org/officeDocument/2006/relationships/image" Target="../media/image350.png"/><Relationship Id="rId19" Type="http://schemas.openxmlformats.org/officeDocument/2006/relationships/image" Target="../media/image359.png"/><Relationship Id="rId31" Type="http://schemas.openxmlformats.org/officeDocument/2006/relationships/image" Target="../media/image371.png"/><Relationship Id="rId4" Type="http://schemas.openxmlformats.org/officeDocument/2006/relationships/image" Target="../media/image347.png"/><Relationship Id="rId9" Type="http://schemas.openxmlformats.org/officeDocument/2006/relationships/image" Target="../media/image349.png"/><Relationship Id="rId14" Type="http://schemas.openxmlformats.org/officeDocument/2006/relationships/image" Target="../media/image354.png"/><Relationship Id="rId22" Type="http://schemas.openxmlformats.org/officeDocument/2006/relationships/image" Target="../media/image362.png"/><Relationship Id="rId27" Type="http://schemas.openxmlformats.org/officeDocument/2006/relationships/image" Target="../media/image367.png"/><Relationship Id="rId30" Type="http://schemas.openxmlformats.org/officeDocument/2006/relationships/image" Target="../media/image370.png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4.png"/><Relationship Id="rId18" Type="http://schemas.openxmlformats.org/officeDocument/2006/relationships/image" Target="../media/image389.png"/><Relationship Id="rId26" Type="http://schemas.openxmlformats.org/officeDocument/2006/relationships/image" Target="../media/image395.png"/><Relationship Id="rId39" Type="http://schemas.openxmlformats.org/officeDocument/2006/relationships/image" Target="../media/image406.png"/><Relationship Id="rId21" Type="http://schemas.openxmlformats.org/officeDocument/2006/relationships/image" Target="../media/image392.png"/><Relationship Id="rId34" Type="http://schemas.openxmlformats.org/officeDocument/2006/relationships/image" Target="../media/image401.png"/><Relationship Id="rId42" Type="http://schemas.openxmlformats.org/officeDocument/2006/relationships/image" Target="../media/image407.png"/><Relationship Id="rId47" Type="http://schemas.openxmlformats.org/officeDocument/2006/relationships/image" Target="../media/image412.png"/><Relationship Id="rId50" Type="http://schemas.openxmlformats.org/officeDocument/2006/relationships/image" Target="../media/image415.png"/><Relationship Id="rId55" Type="http://schemas.openxmlformats.org/officeDocument/2006/relationships/image" Target="../media/image420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17" Type="http://schemas.openxmlformats.org/officeDocument/2006/relationships/image" Target="../media/image388.png"/><Relationship Id="rId25" Type="http://schemas.openxmlformats.org/officeDocument/2006/relationships/image" Target="../media/image394.png"/><Relationship Id="rId33" Type="http://schemas.openxmlformats.org/officeDocument/2006/relationships/image" Target="../media/image372.png"/><Relationship Id="rId38" Type="http://schemas.openxmlformats.org/officeDocument/2006/relationships/image" Target="../media/image405.png"/><Relationship Id="rId46" Type="http://schemas.openxmlformats.org/officeDocument/2006/relationships/image" Target="../media/image411.png"/><Relationship Id="rId2" Type="http://schemas.openxmlformats.org/officeDocument/2006/relationships/image" Target="../media/image373.png"/><Relationship Id="rId16" Type="http://schemas.openxmlformats.org/officeDocument/2006/relationships/image" Target="../media/image387.png"/><Relationship Id="rId20" Type="http://schemas.openxmlformats.org/officeDocument/2006/relationships/image" Target="../media/image391.png"/><Relationship Id="rId29" Type="http://schemas.openxmlformats.org/officeDocument/2006/relationships/image" Target="../media/image398.png"/><Relationship Id="rId41" Type="http://schemas.openxmlformats.org/officeDocument/2006/relationships/image" Target="../media/image342.png"/><Relationship Id="rId54" Type="http://schemas.openxmlformats.org/officeDocument/2006/relationships/image" Target="../media/image4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24" Type="http://schemas.openxmlformats.org/officeDocument/2006/relationships/image" Target="../media/image393.png"/><Relationship Id="rId32" Type="http://schemas.openxmlformats.org/officeDocument/2006/relationships/image" Target="../media/image371.png"/><Relationship Id="rId37" Type="http://schemas.openxmlformats.org/officeDocument/2006/relationships/image" Target="../media/image404.png"/><Relationship Id="rId40" Type="http://schemas.openxmlformats.org/officeDocument/2006/relationships/image" Target="../media/image329.png"/><Relationship Id="rId45" Type="http://schemas.openxmlformats.org/officeDocument/2006/relationships/image" Target="../media/image410.png"/><Relationship Id="rId53" Type="http://schemas.openxmlformats.org/officeDocument/2006/relationships/image" Target="../media/image418.png"/><Relationship Id="rId58" Type="http://schemas.openxmlformats.org/officeDocument/2006/relationships/image" Target="../media/image423.png"/><Relationship Id="rId5" Type="http://schemas.openxmlformats.org/officeDocument/2006/relationships/image" Target="../media/image376.png"/><Relationship Id="rId15" Type="http://schemas.openxmlformats.org/officeDocument/2006/relationships/image" Target="../media/image386.png"/><Relationship Id="rId23" Type="http://schemas.openxmlformats.org/officeDocument/2006/relationships/image" Target="../media/image307.png"/><Relationship Id="rId28" Type="http://schemas.openxmlformats.org/officeDocument/2006/relationships/image" Target="../media/image397.png"/><Relationship Id="rId36" Type="http://schemas.openxmlformats.org/officeDocument/2006/relationships/image" Target="../media/image403.png"/><Relationship Id="rId49" Type="http://schemas.openxmlformats.org/officeDocument/2006/relationships/image" Target="../media/image414.png"/><Relationship Id="rId57" Type="http://schemas.openxmlformats.org/officeDocument/2006/relationships/image" Target="../media/image422.png"/><Relationship Id="rId10" Type="http://schemas.openxmlformats.org/officeDocument/2006/relationships/image" Target="../media/image381.png"/><Relationship Id="rId19" Type="http://schemas.openxmlformats.org/officeDocument/2006/relationships/image" Target="../media/image390.png"/><Relationship Id="rId31" Type="http://schemas.openxmlformats.org/officeDocument/2006/relationships/image" Target="../media/image400.png"/><Relationship Id="rId44" Type="http://schemas.openxmlformats.org/officeDocument/2006/relationships/image" Target="../media/image409.png"/><Relationship Id="rId52" Type="http://schemas.openxmlformats.org/officeDocument/2006/relationships/image" Target="../media/image417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Relationship Id="rId22" Type="http://schemas.openxmlformats.org/officeDocument/2006/relationships/image" Target="../media/image309.png"/><Relationship Id="rId27" Type="http://schemas.openxmlformats.org/officeDocument/2006/relationships/image" Target="../media/image396.png"/><Relationship Id="rId30" Type="http://schemas.openxmlformats.org/officeDocument/2006/relationships/image" Target="../media/image399.png"/><Relationship Id="rId35" Type="http://schemas.openxmlformats.org/officeDocument/2006/relationships/image" Target="../media/image402.png"/><Relationship Id="rId43" Type="http://schemas.openxmlformats.org/officeDocument/2006/relationships/image" Target="../media/image408.png"/><Relationship Id="rId48" Type="http://schemas.openxmlformats.org/officeDocument/2006/relationships/image" Target="../media/image413.png"/><Relationship Id="rId56" Type="http://schemas.openxmlformats.org/officeDocument/2006/relationships/image" Target="../media/image421.png"/><Relationship Id="rId8" Type="http://schemas.openxmlformats.org/officeDocument/2006/relationships/image" Target="../media/image379.png"/><Relationship Id="rId51" Type="http://schemas.openxmlformats.org/officeDocument/2006/relationships/image" Target="../media/image416.png"/><Relationship Id="rId3" Type="http://schemas.openxmlformats.org/officeDocument/2006/relationships/image" Target="../media/image37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3.png"/><Relationship Id="rId4" Type="http://schemas.openxmlformats.org/officeDocument/2006/relationships/image" Target="../media/image43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3.png"/><Relationship Id="rId4" Type="http://schemas.openxmlformats.org/officeDocument/2006/relationships/image" Target="../media/image43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35.png"/><Relationship Id="rId7" Type="http://schemas.openxmlformats.org/officeDocument/2006/relationships/image" Target="../media/image438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7.png"/><Relationship Id="rId5" Type="http://schemas.openxmlformats.org/officeDocument/2006/relationships/image" Target="../media/image436.png"/><Relationship Id="rId4" Type="http://schemas.openxmlformats.org/officeDocument/2006/relationships/image" Target="../media/image29.png"/><Relationship Id="rId9" Type="http://schemas.openxmlformats.org/officeDocument/2006/relationships/image" Target="../media/image44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435.png"/><Relationship Id="rId7" Type="http://schemas.openxmlformats.org/officeDocument/2006/relationships/image" Target="../media/image441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8.png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29.png"/><Relationship Id="rId7" Type="http://schemas.openxmlformats.org/officeDocument/2006/relationships/image" Target="../media/image4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10" Type="http://schemas.openxmlformats.org/officeDocument/2006/relationships/image" Target="../media/image449.png"/><Relationship Id="rId4" Type="http://schemas.openxmlformats.org/officeDocument/2006/relationships/image" Target="../media/image443.png"/><Relationship Id="rId9" Type="http://schemas.openxmlformats.org/officeDocument/2006/relationships/image" Target="../media/image44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3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213" y="2195051"/>
            <a:ext cx="3225574" cy="3725138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-14975" y="830883"/>
            <a:ext cx="12191144" cy="895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5821" spc="5" dirty="0">
                <a:latin typeface="Arial"/>
                <a:cs typeface="Arial"/>
              </a:rPr>
              <a:t>Трансформируй данные с</a:t>
            </a:r>
            <a:endParaRPr sz="5821" dirty="0">
              <a:latin typeface="Arial"/>
              <a:cs typeface="Arial"/>
            </a:endParaRPr>
          </a:p>
        </p:txBody>
      </p:sp>
      <p:pic>
        <p:nvPicPr>
          <p:cNvPr id="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4" y="5384663"/>
            <a:ext cx="502507" cy="736548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175096" y="5463969"/>
            <a:ext cx="645690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Gill Sans MT"/>
                <a:cs typeface="Gill Sans MT"/>
              </a:rPr>
              <a:t>In R4DS</a:t>
            </a:r>
            <a:endParaRPr sz="1500">
              <a:latin typeface="Gill Sans MT"/>
              <a:cs typeface="Gill Sans MT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175096" y="5690394"/>
            <a:ext cx="241546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Gill Sans MT"/>
                <a:cs typeface="Gill Sans MT"/>
              </a:rPr>
              <a:t>Transforming Data</a:t>
            </a:r>
            <a:endParaRPr sz="2500">
              <a:latin typeface="Gill Sans MT"/>
              <a:cs typeface="Gill Sans MT"/>
            </a:endParaRPr>
          </a:p>
        </p:txBody>
      </p:sp>
      <p:pic>
        <p:nvPicPr>
          <p:cNvPr id="7" name="Image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67" y="5995607"/>
            <a:ext cx="2398755" cy="15812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06" y="5266258"/>
            <a:ext cx="3175977" cy="91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23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045095" y="2648005"/>
            <a:ext cx="4071949" cy="14879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669" spc="5" dirty="0">
                <a:solidFill>
                  <a:srgbClr val="F0F0F0"/>
                </a:solidFill>
                <a:latin typeface="Arial"/>
                <a:cs typeface="Arial"/>
              </a:rPr>
              <a:t>select()</a:t>
            </a:r>
            <a:endParaRPr sz="96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2996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3943501" y="4722722"/>
            <a:ext cx="6064481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380" spc="5" dirty="0">
                <a:latin typeface="Arial"/>
                <a:cs typeface="Arial"/>
              </a:rPr>
              <a:t>Делайте сводные таблицы с </a:t>
            </a:r>
            <a:r>
              <a:rPr sz="2380" b="1" spc="5" dirty="0" err="1">
                <a:solidFill>
                  <a:srgbClr val="0365C0"/>
                </a:solidFill>
                <a:latin typeface="Arial"/>
                <a:cs typeface="Arial"/>
              </a:rPr>
              <a:t>summarise</a:t>
            </a:r>
            <a:r>
              <a:rPr sz="2380" b="1" spc="5" dirty="0">
                <a:solidFill>
                  <a:srgbClr val="0365C0"/>
                </a:solidFill>
                <a:latin typeface="Arial"/>
                <a:cs typeface="Arial"/>
              </a:rPr>
              <a:t>()</a:t>
            </a:r>
            <a:r>
              <a:rPr sz="2380" spc="5" dirty="0">
                <a:latin typeface="Arial"/>
                <a:cs typeface="Arial"/>
              </a:rPr>
              <a:t>.</a:t>
            </a:r>
            <a:endParaRPr sz="2350" dirty="0">
              <a:latin typeface="Arial"/>
              <a:cs typeface="Arial"/>
            </a:endParaRPr>
          </a:p>
        </p:txBody>
      </p:sp>
      <p:pic>
        <p:nvPicPr>
          <p:cNvPr id="9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02" y="4738071"/>
            <a:ext cx="103089" cy="55099"/>
          </a:xfrm>
          <a:prstGeom prst="rect">
            <a:avLst/>
          </a:prstGeom>
        </p:spPr>
      </p:pic>
      <p:pic>
        <p:nvPicPr>
          <p:cNvPr id="9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642" y="4692296"/>
            <a:ext cx="682892" cy="457834"/>
          </a:xfrm>
          <a:prstGeom prst="rect">
            <a:avLst/>
          </a:prstGeom>
        </p:spPr>
      </p:pic>
      <p:pic>
        <p:nvPicPr>
          <p:cNvPr id="9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92" y="4685947"/>
            <a:ext cx="695591" cy="470533"/>
          </a:xfrm>
          <a:prstGeom prst="rect">
            <a:avLst/>
          </a:prstGeom>
        </p:spPr>
      </p:pic>
      <p:pic>
        <p:nvPicPr>
          <p:cNvPr id="9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68" y="4692460"/>
            <a:ext cx="139690" cy="60790"/>
          </a:xfrm>
          <a:prstGeom prst="rect">
            <a:avLst/>
          </a:prstGeom>
        </p:spPr>
      </p:pic>
      <p:pic>
        <p:nvPicPr>
          <p:cNvPr id="9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658" y="4692460"/>
            <a:ext cx="139690" cy="60790"/>
          </a:xfrm>
          <a:prstGeom prst="rect">
            <a:avLst/>
          </a:prstGeom>
        </p:spPr>
      </p:pic>
      <p:pic>
        <p:nvPicPr>
          <p:cNvPr id="93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68" y="4753250"/>
            <a:ext cx="139690" cy="60790"/>
          </a:xfrm>
          <a:prstGeom prst="rect">
            <a:avLst/>
          </a:prstGeom>
        </p:spPr>
      </p:pic>
      <p:pic>
        <p:nvPicPr>
          <p:cNvPr id="93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658" y="4753250"/>
            <a:ext cx="139690" cy="6079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933922" y="4746318"/>
            <a:ext cx="71815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13</a:t>
            </a:r>
            <a:endParaRPr sz="485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073613" y="4746318"/>
            <a:ext cx="71815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13</a:t>
            </a:r>
            <a:endParaRPr sz="485">
              <a:latin typeface="Arial"/>
              <a:cs typeface="Arial"/>
            </a:endParaRPr>
          </a:p>
        </p:txBody>
      </p:sp>
      <p:pic>
        <p:nvPicPr>
          <p:cNvPr id="93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18" y="4686110"/>
            <a:ext cx="292080" cy="13428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3943502" y="1827325"/>
            <a:ext cx="4421403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455" spc="5" dirty="0">
                <a:latin typeface="Arial"/>
                <a:cs typeface="Arial"/>
              </a:rPr>
              <a:t>Выбирайте столбцы с </a:t>
            </a:r>
            <a:r>
              <a:rPr sz="2455" b="1" spc="5" dirty="0">
                <a:solidFill>
                  <a:srgbClr val="0365C0"/>
                </a:solidFill>
                <a:latin typeface="Arial"/>
                <a:cs typeface="Arial"/>
              </a:rPr>
              <a:t>select()</a:t>
            </a:r>
            <a:endParaRPr sz="2450" dirty="0">
              <a:latin typeface="Arial"/>
              <a:cs typeface="Arial"/>
            </a:endParaRPr>
          </a:p>
        </p:txBody>
      </p:sp>
      <p:pic>
        <p:nvPicPr>
          <p:cNvPr id="93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595" y="1799162"/>
            <a:ext cx="678938" cy="458667"/>
          </a:xfrm>
          <a:prstGeom prst="rect">
            <a:avLst/>
          </a:prstGeom>
        </p:spPr>
      </p:pic>
      <p:pic>
        <p:nvPicPr>
          <p:cNvPr id="93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46" y="1792813"/>
            <a:ext cx="691637" cy="471366"/>
          </a:xfrm>
          <a:prstGeom prst="rect">
            <a:avLst/>
          </a:prstGeom>
        </p:spPr>
      </p:pic>
      <p:pic>
        <p:nvPicPr>
          <p:cNvPr id="93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68" y="1799162"/>
            <a:ext cx="364848" cy="458667"/>
          </a:xfrm>
          <a:prstGeom prst="rect">
            <a:avLst/>
          </a:prstGeom>
        </p:spPr>
      </p:pic>
      <p:pic>
        <p:nvPicPr>
          <p:cNvPr id="93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18" y="1792813"/>
            <a:ext cx="377547" cy="471366"/>
          </a:xfrm>
          <a:prstGeom prst="rect">
            <a:avLst/>
          </a:prstGeom>
        </p:spPr>
      </p:pic>
      <p:pic>
        <p:nvPicPr>
          <p:cNvPr id="94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205" y="2001732"/>
            <a:ext cx="103283" cy="55204"/>
          </a:xfrm>
          <a:prstGeom prst="rect">
            <a:avLst/>
          </a:prstGeom>
        </p:spPr>
      </p:pic>
      <p:pic>
        <p:nvPicPr>
          <p:cNvPr id="94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68" y="3711528"/>
            <a:ext cx="633643" cy="449131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914874" y="3884898"/>
            <a:ext cx="12214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M M</a:t>
            </a:r>
            <a:endParaRPr sz="485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073613" y="3884898"/>
            <a:ext cx="12214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M M</a:t>
            </a:r>
            <a:endParaRPr sz="485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914874" y="3948394"/>
            <a:ext cx="12214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M M</a:t>
            </a:r>
            <a:endParaRPr sz="485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073613" y="3948394"/>
            <a:ext cx="12214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M M</a:t>
            </a:r>
            <a:endParaRPr sz="485">
              <a:latin typeface="Arial"/>
              <a:cs typeface="Arial"/>
            </a:endParaRPr>
          </a:p>
        </p:txBody>
      </p:sp>
      <p:pic>
        <p:nvPicPr>
          <p:cNvPr id="94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18" y="3705178"/>
            <a:ext cx="646342" cy="461831"/>
          </a:xfrm>
          <a:prstGeom prst="rect">
            <a:avLst/>
          </a:prstGeom>
        </p:spPr>
      </p:pic>
      <p:pic>
        <p:nvPicPr>
          <p:cNvPr id="94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90" y="3711528"/>
            <a:ext cx="633643" cy="449131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089432" y="3884898"/>
            <a:ext cx="122149" cy="149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M M</a:t>
            </a:r>
            <a:endParaRPr sz="485">
              <a:latin typeface="Arial"/>
              <a:cs typeface="Arial"/>
            </a:endParaRPr>
          </a:p>
          <a:p>
            <a:r>
              <a:rPr sz="485" spc="5" dirty="0">
                <a:latin typeface="Arial"/>
                <a:cs typeface="Arial"/>
              </a:rPr>
              <a:t>M M</a:t>
            </a:r>
            <a:endParaRPr sz="485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241821" y="3884898"/>
            <a:ext cx="122149" cy="149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M M</a:t>
            </a:r>
            <a:endParaRPr sz="485">
              <a:latin typeface="Arial"/>
              <a:cs typeface="Arial"/>
            </a:endParaRPr>
          </a:p>
          <a:p>
            <a:r>
              <a:rPr sz="485" spc="5" dirty="0">
                <a:latin typeface="Arial"/>
                <a:cs typeface="Arial"/>
              </a:rPr>
              <a:t>M M</a:t>
            </a:r>
            <a:endParaRPr sz="485">
              <a:latin typeface="Arial"/>
              <a:cs typeface="Arial"/>
            </a:endParaRPr>
          </a:p>
        </p:txBody>
      </p:sp>
      <p:pic>
        <p:nvPicPr>
          <p:cNvPr id="94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41" y="3705178"/>
            <a:ext cx="646341" cy="461831"/>
          </a:xfrm>
          <a:prstGeom prst="rect">
            <a:avLst/>
          </a:prstGeom>
        </p:spPr>
      </p:pic>
      <p:pic>
        <p:nvPicPr>
          <p:cNvPr id="94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95" y="3907588"/>
            <a:ext cx="109822" cy="58697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3943502" y="3738541"/>
            <a:ext cx="4524315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380" spc="5" dirty="0">
                <a:latin typeface="Arial"/>
                <a:cs typeface="Arial"/>
              </a:rPr>
              <a:t>Сортируйте строки с </a:t>
            </a:r>
            <a:r>
              <a:rPr sz="2380" spc="5" dirty="0">
                <a:latin typeface="Arial"/>
                <a:cs typeface="Arial"/>
              </a:rPr>
              <a:t> </a:t>
            </a:r>
            <a:r>
              <a:rPr sz="2380" b="1" spc="5" dirty="0">
                <a:solidFill>
                  <a:srgbClr val="0365C0"/>
                </a:solidFill>
                <a:latin typeface="Arial"/>
                <a:cs typeface="Arial"/>
              </a:rPr>
              <a:t>arrange()</a:t>
            </a:r>
            <a:r>
              <a:rPr sz="2380" spc="5" dirty="0">
                <a:latin typeface="Arial"/>
                <a:cs typeface="Arial"/>
              </a:rPr>
              <a:t>.</a:t>
            </a:r>
            <a:endParaRPr sz="2350" dirty="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943501" y="2779759"/>
            <a:ext cx="3930243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455" spc="5" dirty="0">
                <a:latin typeface="Arial"/>
                <a:cs typeface="Arial"/>
              </a:rPr>
              <a:t>Выбирайте строки с </a:t>
            </a:r>
            <a:r>
              <a:rPr sz="2455" b="1" spc="5" dirty="0">
                <a:solidFill>
                  <a:srgbClr val="0365C0"/>
                </a:solidFill>
                <a:latin typeface="Arial"/>
                <a:cs typeface="Arial"/>
              </a:rPr>
              <a:t>filter()</a:t>
            </a:r>
            <a:endParaRPr sz="2450" dirty="0">
              <a:latin typeface="Arial"/>
              <a:cs typeface="Arial"/>
            </a:endParaRPr>
          </a:p>
        </p:txBody>
      </p:sp>
      <p:pic>
        <p:nvPicPr>
          <p:cNvPr id="94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595" y="2743714"/>
            <a:ext cx="678938" cy="458667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2020296" y="2939742"/>
            <a:ext cx="201658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1880 13</a:t>
            </a:r>
            <a:endParaRPr sz="424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369523" y="2939742"/>
            <a:ext cx="45525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M</a:t>
            </a:r>
            <a:endParaRPr sz="424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496513" y="2939742"/>
            <a:ext cx="42319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G</a:t>
            </a:r>
            <a:endParaRPr sz="424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020296" y="3066733"/>
            <a:ext cx="201658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1880 13</a:t>
            </a:r>
            <a:endParaRPr sz="424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369523" y="3066733"/>
            <a:ext cx="45525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M</a:t>
            </a:r>
            <a:endParaRPr sz="424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496513" y="3066733"/>
            <a:ext cx="42319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G</a:t>
            </a:r>
            <a:endParaRPr sz="424">
              <a:latin typeface="Arial"/>
              <a:cs typeface="Arial"/>
            </a:endParaRPr>
          </a:p>
        </p:txBody>
      </p:sp>
      <p:pic>
        <p:nvPicPr>
          <p:cNvPr id="94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46" y="2737365"/>
            <a:ext cx="691637" cy="471366"/>
          </a:xfrm>
          <a:prstGeom prst="rect">
            <a:avLst/>
          </a:prstGeom>
        </p:spPr>
      </p:pic>
      <p:pic>
        <p:nvPicPr>
          <p:cNvPr id="94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02" y="2761487"/>
            <a:ext cx="103283" cy="55204"/>
          </a:xfrm>
          <a:prstGeom prst="rect">
            <a:avLst/>
          </a:prstGeom>
        </p:spPr>
      </p:pic>
      <p:pic>
        <p:nvPicPr>
          <p:cNvPr id="94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67" y="2743714"/>
            <a:ext cx="678939" cy="190487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890185" y="2806402"/>
            <a:ext cx="201658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1880 13</a:t>
            </a:r>
            <a:endParaRPr sz="424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3239411" y="2806402"/>
            <a:ext cx="45525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M</a:t>
            </a:r>
            <a:endParaRPr sz="424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372752" y="2806402"/>
            <a:ext cx="42319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G</a:t>
            </a:r>
            <a:endParaRPr sz="424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2890185" y="2869897"/>
            <a:ext cx="201658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1880 13</a:t>
            </a:r>
            <a:endParaRPr sz="424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239411" y="2869897"/>
            <a:ext cx="45525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M</a:t>
            </a:r>
            <a:endParaRPr sz="424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3372752" y="2869897"/>
            <a:ext cx="42319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G</a:t>
            </a:r>
            <a:endParaRPr sz="424">
              <a:latin typeface="Arial"/>
              <a:cs typeface="Arial"/>
            </a:endParaRPr>
          </a:p>
        </p:txBody>
      </p:sp>
      <p:pic>
        <p:nvPicPr>
          <p:cNvPr id="95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19" y="2737365"/>
            <a:ext cx="691637" cy="203186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3943501" y="5687854"/>
            <a:ext cx="6235040" cy="3708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410" spc="5" dirty="0">
                <a:latin typeface="Arial"/>
                <a:cs typeface="Arial"/>
              </a:rPr>
              <a:t>Создавайте новые переменные с </a:t>
            </a:r>
            <a:r>
              <a:rPr sz="2410" b="1" spc="5" dirty="0">
                <a:solidFill>
                  <a:srgbClr val="0365C0"/>
                </a:solidFill>
                <a:latin typeface="Arial"/>
                <a:cs typeface="Arial"/>
              </a:rPr>
              <a:t>mutate()</a:t>
            </a:r>
            <a:r>
              <a:rPr sz="2410" spc="5" dirty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95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02" y="5863943"/>
            <a:ext cx="103089" cy="55099"/>
          </a:xfrm>
          <a:prstGeom prst="rect">
            <a:avLst/>
          </a:prstGeom>
        </p:spPr>
      </p:pic>
      <p:pic>
        <p:nvPicPr>
          <p:cNvPr id="9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642" y="5659429"/>
            <a:ext cx="682892" cy="457834"/>
          </a:xfrm>
          <a:prstGeom prst="rect">
            <a:avLst/>
          </a:prstGeom>
        </p:spPr>
      </p:pic>
      <p:pic>
        <p:nvPicPr>
          <p:cNvPr id="953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92" y="5653079"/>
            <a:ext cx="695591" cy="470533"/>
          </a:xfrm>
          <a:prstGeom prst="rect">
            <a:avLst/>
          </a:prstGeom>
        </p:spPr>
      </p:pic>
      <p:pic>
        <p:nvPicPr>
          <p:cNvPr id="95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68" y="5659593"/>
            <a:ext cx="858719" cy="457833"/>
          </a:xfrm>
          <a:prstGeom prst="rect">
            <a:avLst/>
          </a:prstGeom>
        </p:spPr>
      </p:pic>
      <p:pic>
        <p:nvPicPr>
          <p:cNvPr id="955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18" y="5653242"/>
            <a:ext cx="871418" cy="470533"/>
          </a:xfrm>
          <a:prstGeom prst="rect">
            <a:avLst/>
          </a:prstGeom>
        </p:spPr>
      </p:pic>
      <p:pic>
        <p:nvPicPr>
          <p:cNvPr id="95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4386313" y="334522"/>
            <a:ext cx="2089483" cy="6954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519" spc="5" dirty="0">
                <a:latin typeface="Arial"/>
                <a:cs typeface="Arial"/>
              </a:rPr>
              <a:t>Резюме</a:t>
            </a:r>
            <a:endParaRPr sz="4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01971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bject 10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9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66858" y="2680722"/>
            <a:ext cx="10309232" cy="12317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8004" spc="5" dirty="0">
                <a:solidFill>
                  <a:srgbClr val="F3F3F3"/>
                </a:solidFill>
                <a:latin typeface="Arial"/>
                <a:cs typeface="Arial"/>
              </a:rPr>
              <a:t>Объединение таблиц</a:t>
            </a:r>
            <a:endParaRPr sz="9599" dirty="0">
              <a:latin typeface="Arial"/>
              <a:cs typeface="Arial"/>
            </a:endParaRPr>
          </a:p>
        </p:txBody>
      </p:sp>
      <p:pic>
        <p:nvPicPr>
          <p:cNvPr id="9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pic>
        <p:nvPicPr>
          <p:cNvPr id="9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4" y="5384663"/>
            <a:ext cx="502507" cy="73654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75096" y="5463969"/>
            <a:ext cx="645690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Gill Sans MT"/>
                <a:cs typeface="Gill Sans MT"/>
              </a:rPr>
              <a:t>In R4DS</a:t>
            </a:r>
            <a:endParaRPr sz="1500">
              <a:latin typeface="Gill Sans MT"/>
              <a:cs typeface="Gill Sans M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75096" y="5690394"/>
            <a:ext cx="199573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Gill Sans MT"/>
                <a:cs typeface="Gill Sans MT"/>
              </a:rPr>
              <a:t>Relational Data</a:t>
            </a:r>
            <a:endParaRPr sz="2500">
              <a:latin typeface="Gill Sans MT"/>
              <a:cs typeface="Gill Sans MT"/>
            </a:endParaRPr>
          </a:p>
        </p:txBody>
      </p:sp>
      <p:pic>
        <p:nvPicPr>
          <p:cNvPr id="960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66" y="5995607"/>
            <a:ext cx="1982066" cy="15812"/>
          </a:xfrm>
          <a:prstGeom prst="rect">
            <a:avLst/>
          </a:prstGeom>
        </p:spPr>
      </p:pic>
      <p:pic>
        <p:nvPicPr>
          <p:cNvPr id="9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06" y="5266258"/>
            <a:ext cx="3175977" cy="91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680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object 10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9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9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495912" y="752663"/>
            <a:ext cx="3277820" cy="7439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34" spc="5" dirty="0">
                <a:latin typeface="Arial"/>
                <a:cs typeface="Arial"/>
              </a:rPr>
              <a:t>nycflights13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4489563" y="2106388"/>
            <a:ext cx="6996339" cy="8910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95" spc="5" dirty="0">
                <a:latin typeface="Arial"/>
                <a:cs typeface="Arial"/>
              </a:rPr>
              <a:t>Данные о каждом вылете из аэропортов</a:t>
            </a:r>
            <a:br>
              <a:rPr lang="ru-RU" sz="2895" spc="5" dirty="0">
                <a:latin typeface="Arial"/>
                <a:cs typeface="Arial"/>
              </a:rPr>
            </a:br>
            <a:r>
              <a:rPr sz="2895" spc="5" dirty="0">
                <a:latin typeface="Arial"/>
                <a:cs typeface="Arial"/>
              </a:rPr>
              <a:t>La</a:t>
            </a:r>
            <a:r>
              <a:rPr sz="2790" spc="5" dirty="0">
                <a:latin typeface="Arial"/>
                <a:cs typeface="Arial"/>
              </a:rPr>
              <a:t>Guardia, JFK, </a:t>
            </a:r>
            <a:r>
              <a:rPr lang="ru-RU" sz="2790" spc="5" dirty="0">
                <a:latin typeface="Arial"/>
                <a:cs typeface="Arial"/>
              </a:rPr>
              <a:t>и</a:t>
            </a:r>
            <a:r>
              <a:rPr sz="2790" spc="5" dirty="0">
                <a:latin typeface="Arial"/>
                <a:cs typeface="Arial"/>
              </a:rPr>
              <a:t> Newark </a:t>
            </a:r>
            <a:r>
              <a:rPr lang="ru-RU" sz="2790" spc="5" dirty="0">
                <a:latin typeface="Arial"/>
                <a:cs typeface="Arial"/>
              </a:rPr>
              <a:t>в</a:t>
            </a:r>
            <a:r>
              <a:rPr sz="2790" spc="5" dirty="0">
                <a:latin typeface="Arial"/>
                <a:cs typeface="Arial"/>
              </a:rPr>
              <a:t> 2013</a:t>
            </a:r>
            <a:r>
              <a:rPr lang="ru-RU" sz="2790" spc="5" dirty="0">
                <a:latin typeface="Arial"/>
                <a:cs typeface="Arial"/>
              </a:rPr>
              <a:t> году</a:t>
            </a:r>
            <a:endParaRPr sz="2750" dirty="0">
              <a:latin typeface="Arial"/>
              <a:cs typeface="Arial"/>
            </a:endParaRPr>
          </a:p>
        </p:txBody>
      </p:sp>
      <p:pic>
        <p:nvPicPr>
          <p:cNvPr id="9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83" y="3254410"/>
            <a:ext cx="6868514" cy="1277632"/>
          </a:xfrm>
          <a:prstGeom prst="rect">
            <a:avLst/>
          </a:prstGeom>
        </p:spPr>
      </p:pic>
      <p:pic>
        <p:nvPicPr>
          <p:cNvPr id="9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09" y="3251235"/>
            <a:ext cx="6874866" cy="1283981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705447" y="3478210"/>
            <a:ext cx="479137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#  install.packages("nycflights13")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705448" y="3998874"/>
            <a:ext cx="2791470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library(nycflights13)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9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106" y="2252746"/>
            <a:ext cx="2371064" cy="1802009"/>
          </a:xfrm>
          <a:prstGeom prst="rect">
            <a:avLst/>
          </a:prstGeom>
        </p:spPr>
      </p:pic>
      <p:pic>
        <p:nvPicPr>
          <p:cNvPr id="9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5" y="2632117"/>
            <a:ext cx="2371063" cy="1422639"/>
          </a:xfrm>
          <a:prstGeom prst="rect">
            <a:avLst/>
          </a:prstGeom>
        </p:spPr>
      </p:pic>
      <p:pic>
        <p:nvPicPr>
          <p:cNvPr id="9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77" y="2243786"/>
            <a:ext cx="854982" cy="853518"/>
          </a:xfrm>
          <a:prstGeom prst="rect">
            <a:avLst/>
          </a:prstGeom>
        </p:spPr>
      </p:pic>
      <p:pic>
        <p:nvPicPr>
          <p:cNvPr id="9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958" y="4054756"/>
            <a:ext cx="450502" cy="379370"/>
          </a:xfrm>
          <a:prstGeom prst="rect">
            <a:avLst/>
          </a:prstGeom>
        </p:spPr>
      </p:pic>
      <p:pic>
        <p:nvPicPr>
          <p:cNvPr id="9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03" y="2632117"/>
            <a:ext cx="2371065" cy="1802009"/>
          </a:xfrm>
          <a:prstGeom prst="rect">
            <a:avLst/>
          </a:prstGeom>
        </p:spPr>
      </p:pic>
      <p:pic>
        <p:nvPicPr>
          <p:cNvPr id="972" name="Image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2" t="37513" r="68592" b="35343"/>
          <a:stretch/>
        </p:blipFill>
        <p:spPr>
          <a:xfrm>
            <a:off x="2580227" y="2543816"/>
            <a:ext cx="1267358" cy="1861402"/>
          </a:xfrm>
          <a:prstGeom prst="rect">
            <a:avLst/>
          </a:prstGeom>
        </p:spPr>
      </p:pic>
      <p:pic>
        <p:nvPicPr>
          <p:cNvPr id="973" name="Image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" t="37553" r="84173" b="36038"/>
          <a:stretch/>
        </p:blipFill>
        <p:spPr>
          <a:xfrm>
            <a:off x="851525" y="2572724"/>
            <a:ext cx="1105161" cy="1810970"/>
          </a:xfrm>
          <a:prstGeom prst="rect">
            <a:avLst/>
          </a:prstGeom>
        </p:spPr>
      </p:pic>
      <p:pic>
        <p:nvPicPr>
          <p:cNvPr id="9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03" y="2632117"/>
            <a:ext cx="2371065" cy="1422639"/>
          </a:xfrm>
          <a:prstGeom prst="rect">
            <a:avLst/>
          </a:prstGeom>
        </p:spPr>
      </p:pic>
      <p:pic>
        <p:nvPicPr>
          <p:cNvPr id="9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958" y="2300168"/>
            <a:ext cx="450502" cy="37937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937042" y="2860397"/>
            <a:ext cx="268343" cy="11541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500" spc="5" dirty="0">
                <a:solidFill>
                  <a:srgbClr val="7A4300"/>
                </a:solidFill>
                <a:latin typeface="Arial"/>
                <a:cs typeface="Arial"/>
              </a:rPr>
              <a:t>!</a:t>
            </a:r>
            <a:endParaRPr sz="7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85009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bject 10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9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9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3" y="2540062"/>
            <a:ext cx="11187915" cy="4317697"/>
          </a:xfrm>
          <a:prstGeom prst="rect">
            <a:avLst/>
          </a:prstGeom>
        </p:spPr>
      </p:pic>
      <p:pic>
        <p:nvPicPr>
          <p:cNvPr id="9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093" y="1550913"/>
            <a:ext cx="2763811" cy="768400"/>
          </a:xfrm>
          <a:prstGeom prst="rect">
            <a:avLst/>
          </a:prstGeom>
        </p:spPr>
      </p:pic>
      <p:pic>
        <p:nvPicPr>
          <p:cNvPr id="9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19" y="1547739"/>
            <a:ext cx="2770164" cy="77474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921333" y="1776529"/>
            <a:ext cx="175240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View(flights)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207063" y="638371"/>
            <a:ext cx="1865575" cy="7579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925" spc="5" dirty="0">
                <a:latin typeface="Arial"/>
                <a:cs typeface="Arial"/>
              </a:rPr>
              <a:t>Flights</a:t>
            </a:r>
            <a:endParaRPr sz="4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31608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object 10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9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9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0" y="957020"/>
            <a:ext cx="10789779" cy="5900740"/>
          </a:xfrm>
          <a:prstGeom prst="rect">
            <a:avLst/>
          </a:prstGeom>
        </p:spPr>
      </p:pic>
      <p:pic>
        <p:nvPicPr>
          <p:cNvPr id="98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7" y="755838"/>
            <a:ext cx="10730747" cy="6101922"/>
          </a:xfrm>
          <a:prstGeom prst="rect">
            <a:avLst/>
          </a:prstGeom>
        </p:spPr>
      </p:pic>
      <p:pic>
        <p:nvPicPr>
          <p:cNvPr id="98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093" y="141316"/>
            <a:ext cx="2763811" cy="768397"/>
          </a:xfrm>
          <a:prstGeom prst="rect">
            <a:avLst/>
          </a:prstGeom>
        </p:spPr>
      </p:pic>
      <p:pic>
        <p:nvPicPr>
          <p:cNvPr id="98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19" y="138141"/>
            <a:ext cx="2770164" cy="77474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921333" y="366928"/>
            <a:ext cx="1718740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skim(flights)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98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090" y="5860879"/>
            <a:ext cx="780995" cy="88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044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11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9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DAF7D-BC85-497A-BFC2-9732AEA0BE64}"/>
              </a:ext>
            </a:extLst>
          </p:cNvPr>
          <p:cNvSpPr txBox="1"/>
          <p:nvPr/>
        </p:nvSpPr>
        <p:spPr>
          <a:xfrm>
            <a:off x="8129141" y="1164820"/>
            <a:ext cx="3280750" cy="876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98" dirty="0"/>
              <a:t>Качеством – </a:t>
            </a:r>
            <a:r>
              <a:rPr lang="en-US" sz="1698" dirty="0"/>
              <a:t>performance – </a:t>
            </a:r>
            <a:r>
              <a:rPr lang="ru-RU" sz="1698" dirty="0"/>
              <a:t>называют долю вылетов произошедших вовремя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DDCBE-D9B0-42AF-B8BC-6CBF27DD6CD4}"/>
              </a:ext>
            </a:extLst>
          </p:cNvPr>
          <p:cNvSpPr txBox="1"/>
          <p:nvPr/>
        </p:nvSpPr>
        <p:spPr>
          <a:xfrm>
            <a:off x="689693" y="5693179"/>
            <a:ext cx="10720198" cy="46564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ru-RU" sz="2426" dirty="0">
                <a:solidFill>
                  <a:schemeClr val="bg1"/>
                </a:solidFill>
              </a:rPr>
              <a:t>Полет считается произошедшим вовремя если задержка была менее 14 минут</a:t>
            </a:r>
          </a:p>
        </p:txBody>
      </p:sp>
    </p:spTree>
    <p:extLst>
      <p:ext uri="{BB962C8B-B14F-4D97-AF65-F5344CB8AC3E}">
        <p14:creationId xmlns:p14="http://schemas.microsoft.com/office/powerpoint/2010/main" val="4947322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object 11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9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9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9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10" y="1676523"/>
            <a:ext cx="7378182" cy="4647874"/>
          </a:xfrm>
          <a:prstGeom prst="rect">
            <a:avLst/>
          </a:prstGeom>
        </p:spPr>
      </p:pic>
      <p:pic>
        <p:nvPicPr>
          <p:cNvPr id="9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09" y="6076421"/>
            <a:ext cx="1371514" cy="40622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16488" y="6171659"/>
            <a:ext cx="199414" cy="2385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50" spc="5" dirty="0">
                <a:solidFill>
                  <a:srgbClr val="424242"/>
                </a:solidFill>
                <a:latin typeface="Arial"/>
                <a:cs typeface="Arial"/>
              </a:rPr>
              <a:t>…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9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826" y="5742159"/>
            <a:ext cx="537480" cy="33017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245051" y="5796686"/>
            <a:ext cx="539571" cy="330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0" spc="5" dirty="0">
                <a:latin typeface="Arial"/>
                <a:cs typeface="Arial"/>
              </a:rPr>
              <a:t>year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495912" y="752663"/>
            <a:ext cx="3277820" cy="7439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34" spc="5" dirty="0">
                <a:latin typeface="Arial"/>
                <a:cs typeface="Arial"/>
              </a:rPr>
              <a:t>nycflights13</a:t>
            </a:r>
            <a:endParaRPr sz="4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0129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bject 11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99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99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495912" y="752663"/>
            <a:ext cx="3277820" cy="7439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34" spc="5" dirty="0">
                <a:latin typeface="Arial"/>
                <a:cs typeface="Arial"/>
              </a:rPr>
              <a:t>nycflights13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9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50" y="2501965"/>
            <a:ext cx="5720949" cy="3606547"/>
          </a:xfrm>
          <a:prstGeom prst="rect">
            <a:avLst/>
          </a:prstGeom>
        </p:spPr>
      </p:pic>
      <p:pic>
        <p:nvPicPr>
          <p:cNvPr id="99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814" y="5918544"/>
            <a:ext cx="1062804" cy="31433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032395" y="6001142"/>
            <a:ext cx="141705" cy="1692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00" spc="5" dirty="0">
                <a:solidFill>
                  <a:srgbClr val="424242"/>
                </a:solidFill>
                <a:latin typeface="Arial"/>
                <a:cs typeface="Arial"/>
              </a:rPr>
              <a:t>…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99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051" y="5671628"/>
            <a:ext cx="428329" cy="217267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918103" y="5712745"/>
            <a:ext cx="366447" cy="2231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50" spc="5" dirty="0">
                <a:latin typeface="Arial"/>
                <a:cs typeface="Arial"/>
              </a:rPr>
              <a:t>year</a:t>
            </a:r>
            <a:endParaRPr sz="1450">
              <a:latin typeface="Arial"/>
              <a:cs typeface="Arial"/>
            </a:endParaRPr>
          </a:p>
        </p:txBody>
      </p:sp>
      <p:pic>
        <p:nvPicPr>
          <p:cNvPr id="99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29" y="5480356"/>
            <a:ext cx="1029644" cy="302783"/>
          </a:xfrm>
          <a:prstGeom prst="rect">
            <a:avLst/>
          </a:prstGeom>
        </p:spPr>
      </p:pic>
      <p:pic>
        <p:nvPicPr>
          <p:cNvPr id="99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16" y="5167380"/>
            <a:ext cx="915352" cy="30278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752472" y="1855909"/>
            <a:ext cx="9047605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latin typeface="Arial"/>
                <a:cs typeface="Arial"/>
              </a:rPr>
              <a:t>У какой из авиалиний были максимальные задержки</a:t>
            </a:r>
            <a:r>
              <a:rPr sz="2790" spc="5" dirty="0">
                <a:latin typeface="Arial"/>
                <a:cs typeface="Arial"/>
              </a:rPr>
              <a:t>?</a:t>
            </a:r>
            <a:endParaRPr sz="2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81555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object 11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9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0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48" y="3073424"/>
            <a:ext cx="2330286" cy="3784335"/>
          </a:xfrm>
          <a:prstGeom prst="rect">
            <a:avLst/>
          </a:prstGeom>
        </p:spPr>
      </p:pic>
      <p:pic>
        <p:nvPicPr>
          <p:cNvPr id="10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87" y="1986814"/>
            <a:ext cx="4796221" cy="768400"/>
          </a:xfrm>
          <a:prstGeom prst="rect">
            <a:avLst/>
          </a:prstGeom>
        </p:spPr>
      </p:pic>
      <p:pic>
        <p:nvPicPr>
          <p:cNvPr id="10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2" y="1983640"/>
            <a:ext cx="4802570" cy="77474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41733" y="2207092"/>
            <a:ext cx="2955296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solidFill>
                  <a:srgbClr val="0365C0"/>
                </a:solidFill>
                <a:latin typeface="Arial"/>
                <a:cs typeface="Arial"/>
              </a:rPr>
              <a:t>View(flights["carrier"])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0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000" y="1986814"/>
            <a:ext cx="3019894" cy="768400"/>
          </a:xfrm>
          <a:prstGeom prst="rect">
            <a:avLst/>
          </a:prstGeom>
        </p:spPr>
      </p:pic>
      <p:pic>
        <p:nvPicPr>
          <p:cNvPr id="10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26" y="1983640"/>
            <a:ext cx="3026244" cy="77474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381730" y="2204822"/>
            <a:ext cx="1913344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solidFill>
                  <a:srgbClr val="0365C0"/>
                </a:solidFill>
                <a:latin typeface="Arial"/>
                <a:cs typeface="Arial"/>
              </a:rPr>
              <a:t>View(airlines)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10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5" y="3086124"/>
            <a:ext cx="5593957" cy="377163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475226" y="630372"/>
            <a:ext cx="8142037" cy="7231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99" spc="5" dirty="0">
                <a:latin typeface="Arial"/>
                <a:cs typeface="Arial"/>
              </a:rPr>
              <a:t>Имена авиалиний(компаний)</a:t>
            </a:r>
            <a:endParaRPr sz="46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47972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object 11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0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0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184912" y="745392"/>
            <a:ext cx="5447645" cy="7300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744" spc="5" dirty="0">
                <a:latin typeface="Arial"/>
                <a:cs typeface="Arial"/>
              </a:rPr>
              <a:t>Типы объединений</a:t>
            </a:r>
            <a:endParaRPr sz="47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02065" y="2220680"/>
            <a:ext cx="10772501" cy="13642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solidFill>
                  <a:srgbClr val="78AAD6"/>
                </a:solidFill>
                <a:latin typeface="Arial"/>
                <a:cs typeface="Arial"/>
              </a:rPr>
              <a:t>Изменяющие объединения </a:t>
            </a:r>
            <a:r>
              <a:rPr lang="ru-RU" sz="2865" spc="5" dirty="0">
                <a:latin typeface="Arial"/>
                <a:cs typeface="Arial"/>
              </a:rPr>
              <a:t>используют информацию из одной</a:t>
            </a:r>
            <a:br>
              <a:rPr lang="ru-RU" sz="2865" spc="5" dirty="0">
                <a:latin typeface="Arial"/>
                <a:cs typeface="Arial"/>
              </a:rPr>
            </a:br>
            <a:r>
              <a:rPr lang="ru-RU" sz="2865" spc="5" dirty="0">
                <a:latin typeface="Arial"/>
                <a:cs typeface="Arial"/>
              </a:rPr>
              <a:t>таблицы  </a:t>
            </a:r>
            <a:r>
              <a:rPr lang="ru-RU" sz="2865" spc="5" dirty="0">
                <a:solidFill>
                  <a:srgbClr val="78AAD6"/>
                </a:solidFill>
                <a:latin typeface="Arial"/>
                <a:cs typeface="Arial"/>
              </a:rPr>
              <a:t>для добавления переменных </a:t>
            </a:r>
            <a:r>
              <a:rPr lang="ru-RU" sz="3000" spc="5" dirty="0">
                <a:latin typeface="Arial"/>
                <a:cs typeface="Arial"/>
              </a:rPr>
              <a:t>к другой таблице</a:t>
            </a:r>
            <a:br>
              <a:rPr lang="ru-RU" sz="3000" spc="5" dirty="0">
                <a:latin typeface="Arial"/>
                <a:cs typeface="Arial"/>
              </a:rPr>
            </a:br>
            <a:r>
              <a:rPr sz="3000" spc="5" dirty="0">
                <a:latin typeface="Arial"/>
                <a:cs typeface="Arial"/>
              </a:rPr>
              <a:t>(</a:t>
            </a:r>
            <a:r>
              <a:rPr lang="ru-RU" sz="3000" spc="5" dirty="0">
                <a:latin typeface="Arial"/>
                <a:cs typeface="Arial"/>
              </a:rPr>
              <a:t>подобно </a:t>
            </a:r>
            <a:r>
              <a:rPr sz="3000" spc="5" dirty="0">
                <a:solidFill>
                  <a:srgbClr val="78AAD6"/>
                </a:solidFill>
                <a:latin typeface="Arial"/>
                <a:cs typeface="Arial"/>
              </a:rPr>
              <a:t>mutate()</a:t>
            </a:r>
            <a:r>
              <a:rPr sz="3000" spc="5" dirty="0">
                <a:latin typeface="Arial"/>
                <a:cs typeface="Arial"/>
              </a:rPr>
              <a:t>)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02065" y="4122117"/>
            <a:ext cx="11133817" cy="902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solidFill>
                  <a:srgbClr val="81A769"/>
                </a:solidFill>
                <a:latin typeface="Arial"/>
                <a:cs typeface="Arial"/>
              </a:rPr>
              <a:t>Фильтрующие объединения </a:t>
            </a:r>
            <a:r>
              <a:rPr lang="en-US" sz="2865" spc="5" dirty="0">
                <a:solidFill>
                  <a:srgbClr val="81A769"/>
                </a:solidFill>
                <a:latin typeface="Arial"/>
                <a:cs typeface="Arial"/>
              </a:rPr>
              <a:t>s</a:t>
            </a:r>
            <a:r>
              <a:rPr lang="en-US" sz="2865" spc="5" dirty="0">
                <a:latin typeface="Arial"/>
                <a:cs typeface="Arial"/>
              </a:rPr>
              <a:t> </a:t>
            </a:r>
            <a:r>
              <a:rPr lang="ru-RU" sz="2865" spc="5" dirty="0">
                <a:latin typeface="Arial"/>
                <a:cs typeface="Arial"/>
              </a:rPr>
              <a:t>используют информацию из одной</a:t>
            </a:r>
          </a:p>
          <a:p>
            <a:r>
              <a:rPr lang="ru-RU" sz="2865" spc="5" dirty="0">
                <a:latin typeface="Arial"/>
                <a:cs typeface="Arial"/>
              </a:rPr>
              <a:t>Таблицы для выборки колонок из другой таблицы</a:t>
            </a:r>
            <a:r>
              <a:rPr lang="en-US" sz="2865" spc="5" dirty="0">
                <a:latin typeface="Arial"/>
                <a:cs typeface="Arial"/>
              </a:rPr>
              <a:t> </a:t>
            </a:r>
            <a:r>
              <a:rPr sz="3000" spc="5" dirty="0">
                <a:latin typeface="Arial"/>
                <a:cs typeface="Arial"/>
              </a:rPr>
              <a:t>(</a:t>
            </a:r>
            <a:r>
              <a:rPr lang="ru-RU" sz="3000" spc="5" dirty="0">
                <a:latin typeface="Arial"/>
                <a:cs typeface="Arial"/>
              </a:rPr>
              <a:t>как</a:t>
            </a:r>
            <a:r>
              <a:rPr sz="3000" spc="5" dirty="0">
                <a:latin typeface="Arial"/>
                <a:cs typeface="Arial"/>
              </a:rPr>
              <a:t> </a:t>
            </a:r>
            <a:r>
              <a:rPr sz="3000" spc="5" dirty="0">
                <a:solidFill>
                  <a:srgbClr val="8BB175"/>
                </a:solidFill>
                <a:latin typeface="Arial"/>
                <a:cs typeface="Arial"/>
              </a:rPr>
              <a:t>filter()</a:t>
            </a:r>
            <a:r>
              <a:rPr sz="3000" spc="5" dirty="0">
                <a:latin typeface="Arial"/>
                <a:cs typeface="Arial"/>
              </a:rPr>
              <a:t>)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7425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130868" y="752663"/>
            <a:ext cx="2036135" cy="7439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34" spc="5" dirty="0">
                <a:latin typeface="Arial"/>
                <a:cs typeface="Arial"/>
              </a:rPr>
              <a:t>select()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470405" y="1769861"/>
            <a:ext cx="5983818" cy="422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lvl="1"/>
            <a:r>
              <a:rPr lang="ru-RU" sz="2745" spc="5" dirty="0">
                <a:latin typeface="Arial"/>
                <a:cs typeface="Arial"/>
              </a:rPr>
              <a:t>Извлечение столбцов по именам</a:t>
            </a:r>
            <a:r>
              <a:rPr sz="2745" spc="5" dirty="0">
                <a:latin typeface="Arial"/>
                <a:cs typeface="Arial"/>
              </a:rPr>
              <a:t>.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7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805" y="2312457"/>
            <a:ext cx="7296387" cy="808544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31" y="2309283"/>
            <a:ext cx="7302736" cy="81489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546599" y="2555715"/>
            <a:ext cx="2224648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select(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.data,  …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7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77" y="2917322"/>
            <a:ext cx="4347461" cy="2233853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4386174" y="4024155"/>
            <a:ext cx="3974006" cy="760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035" b="1" spc="5" dirty="0">
                <a:solidFill>
                  <a:srgbClr val="FFFFFF"/>
                </a:solidFill>
                <a:latin typeface="Arial"/>
                <a:cs typeface="Arial"/>
              </a:rPr>
              <a:t>Имена требуемых колок</a:t>
            </a:r>
            <a:endParaRPr sz="2000" dirty="0">
              <a:latin typeface="Arial"/>
              <a:cs typeface="Arial"/>
            </a:endParaRPr>
          </a:p>
          <a:p>
            <a:pPr marL="247639"/>
            <a:r>
              <a:rPr sz="1455" spc="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ru-RU" sz="1455" spc="5" dirty="0">
                <a:solidFill>
                  <a:srgbClr val="FFFFFF"/>
                </a:solidFill>
                <a:latin typeface="Arial"/>
                <a:cs typeface="Arial"/>
              </a:rPr>
              <a:t>или вспомогательная функция, которая выберет имена по какому-либо принципу)</a:t>
            </a:r>
            <a:endParaRPr sz="2350" dirty="0">
              <a:latin typeface="Arial"/>
              <a:cs typeface="Arial"/>
            </a:endParaRPr>
          </a:p>
        </p:txBody>
      </p:sp>
      <p:pic>
        <p:nvPicPr>
          <p:cNvPr id="7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017" y="2870879"/>
            <a:ext cx="2582345" cy="232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530444" y="4095115"/>
            <a:ext cx="2380011" cy="5598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819" b="1" spc="5" dirty="0">
                <a:solidFill>
                  <a:srgbClr val="FFFFFF"/>
                </a:solidFill>
                <a:latin typeface="Arial"/>
                <a:cs typeface="Arial"/>
              </a:rPr>
              <a:t>Трансформируемая </a:t>
            </a:r>
            <a:br>
              <a:rPr lang="ru-RU" sz="1819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819" b="1" spc="5" dirty="0">
                <a:solidFill>
                  <a:srgbClr val="FFFFFF"/>
                </a:solidFill>
                <a:latin typeface="Arial"/>
                <a:cs typeface="Arial"/>
              </a:rPr>
              <a:t>таблица</a:t>
            </a:r>
            <a:endParaRPr sz="1819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53209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object 11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0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0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260757" y="1673106"/>
            <a:ext cx="7816242" cy="30221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9819" spc="5" dirty="0">
                <a:solidFill>
                  <a:srgbClr val="F0F0F0"/>
                </a:solidFill>
                <a:latin typeface="Arial"/>
                <a:cs typeface="Arial"/>
              </a:rPr>
              <a:t>Изменяющие</a:t>
            </a:r>
          </a:p>
          <a:p>
            <a:r>
              <a:rPr lang="ru-RU" sz="9819" spc="5" dirty="0">
                <a:solidFill>
                  <a:srgbClr val="F0F0F0"/>
                </a:solidFill>
                <a:latin typeface="Arial"/>
                <a:cs typeface="Arial"/>
              </a:rPr>
              <a:t>объединения</a:t>
            </a:r>
            <a:endParaRPr sz="9799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45640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object 11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0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0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970444" y="311436"/>
            <a:ext cx="4972515" cy="7277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729" spc="5" dirty="0">
                <a:latin typeface="Arial"/>
                <a:cs typeface="Arial"/>
              </a:rPr>
              <a:t>Общий синтаксис</a:t>
            </a:r>
            <a:endParaRPr sz="47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928633" y="1364882"/>
            <a:ext cx="8331557" cy="8448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745" spc="5" dirty="0">
                <a:latin typeface="Arial"/>
                <a:cs typeface="Arial"/>
              </a:rPr>
              <a:t>Каждая функция объединяющего объединения возвращает таблицы</a:t>
            </a:r>
            <a:r>
              <a:rPr sz="2745" spc="5" dirty="0">
                <a:latin typeface="Arial"/>
                <a:cs typeface="Arial"/>
              </a:rPr>
              <a:t>/ tibble.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10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8" y="2261959"/>
            <a:ext cx="8328382" cy="808544"/>
          </a:xfrm>
          <a:prstGeom prst="rect">
            <a:avLst/>
          </a:prstGeom>
        </p:spPr>
      </p:pic>
      <p:pic>
        <p:nvPicPr>
          <p:cNvPr id="10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34" y="2258784"/>
            <a:ext cx="8334729" cy="81489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025936" y="2504918"/>
            <a:ext cx="4365682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left_join(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x,  y,  by  =  NULL,  …  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10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61" y="2905591"/>
            <a:ext cx="3544444" cy="2023921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343609" y="3609699"/>
            <a:ext cx="1985800" cy="10218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660" b="1" spc="5" dirty="0">
                <a:solidFill>
                  <a:srgbClr val="FFFFFF"/>
                </a:solidFill>
                <a:latin typeface="Arial"/>
                <a:cs typeface="Arial"/>
              </a:rPr>
              <a:t>Имена колонок по </a:t>
            </a:r>
            <a:br>
              <a:rPr lang="ru-RU" sz="166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660" b="1" spc="5" dirty="0">
                <a:solidFill>
                  <a:srgbClr val="FFFFFF"/>
                </a:solidFill>
                <a:latin typeface="Arial"/>
                <a:cs typeface="Arial"/>
              </a:rPr>
              <a:t>которым будет </a:t>
            </a:r>
          </a:p>
          <a:p>
            <a:r>
              <a:rPr lang="ru-RU" sz="1660" b="1" spc="5" dirty="0">
                <a:solidFill>
                  <a:srgbClr val="FFFFFF"/>
                </a:solidFill>
                <a:latin typeface="Arial"/>
                <a:cs typeface="Arial"/>
              </a:rPr>
              <a:t>Производится </a:t>
            </a:r>
          </a:p>
          <a:p>
            <a:r>
              <a:rPr lang="ru-RU" sz="1660" b="1" spc="5" dirty="0">
                <a:solidFill>
                  <a:srgbClr val="FFFFFF"/>
                </a:solidFill>
                <a:latin typeface="Arial"/>
                <a:cs typeface="Arial"/>
              </a:rPr>
              <a:t>объединение</a:t>
            </a:r>
            <a:endParaRPr sz="2350" dirty="0">
              <a:latin typeface="Arial"/>
              <a:cs typeface="Arial"/>
            </a:endParaRPr>
          </a:p>
        </p:txBody>
      </p:sp>
      <p:pic>
        <p:nvPicPr>
          <p:cNvPr id="10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068" y="2926228"/>
            <a:ext cx="2428901" cy="2003284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048324" y="3806576"/>
            <a:ext cx="1586653" cy="5478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780" b="1" spc="5" dirty="0">
                <a:solidFill>
                  <a:srgbClr val="FFFFFF"/>
                </a:solidFill>
                <a:latin typeface="Arial"/>
                <a:cs typeface="Arial"/>
              </a:rPr>
              <a:t>Таблицы для </a:t>
            </a:r>
            <a:br>
              <a:rPr lang="ru-RU" sz="178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780" b="1" spc="5" dirty="0">
                <a:solidFill>
                  <a:srgbClr val="FFFFFF"/>
                </a:solidFill>
                <a:latin typeface="Arial"/>
                <a:cs typeface="Arial"/>
              </a:rPr>
              <a:t>объединения</a:t>
            </a:r>
            <a:endParaRPr sz="2350" dirty="0">
              <a:latin typeface="Arial"/>
              <a:cs typeface="Arial"/>
            </a:endParaRPr>
          </a:p>
        </p:txBody>
      </p:sp>
      <p:pic>
        <p:nvPicPr>
          <p:cNvPr id="101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34" y="2859161"/>
            <a:ext cx="2812853" cy="207035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2258603" y="3772734"/>
            <a:ext cx="1952458" cy="6955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60" b="1" spc="5" dirty="0">
                <a:solidFill>
                  <a:srgbClr val="FFFFFF"/>
                </a:solidFill>
                <a:latin typeface="Arial"/>
                <a:cs typeface="Arial"/>
              </a:rPr>
              <a:t>Функция </a:t>
            </a:r>
            <a:br>
              <a:rPr lang="ru-RU" sz="226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260" b="1" spc="5" dirty="0">
                <a:solidFill>
                  <a:srgbClr val="FFFFFF"/>
                </a:solidFill>
                <a:latin typeface="Arial"/>
                <a:cs typeface="Arial"/>
              </a:rPr>
              <a:t>объединения</a:t>
            </a:r>
            <a:endParaRPr sz="22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2437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bject 11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0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0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38" y="4463978"/>
            <a:ext cx="1269911" cy="476216"/>
          </a:xfrm>
          <a:prstGeom prst="rect">
            <a:avLst/>
          </a:prstGeom>
        </p:spPr>
      </p:pic>
      <p:pic>
        <p:nvPicPr>
          <p:cNvPr id="10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849" y="4463978"/>
            <a:ext cx="1269911" cy="476216"/>
          </a:xfrm>
          <a:prstGeom prst="rect">
            <a:avLst/>
          </a:prstGeom>
        </p:spPr>
      </p:pic>
      <p:pic>
        <p:nvPicPr>
          <p:cNvPr id="10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38" y="4940194"/>
            <a:ext cx="1269911" cy="476216"/>
          </a:xfrm>
          <a:prstGeom prst="rect">
            <a:avLst/>
          </a:prstGeom>
        </p:spPr>
      </p:pic>
      <p:pic>
        <p:nvPicPr>
          <p:cNvPr id="10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849" y="4940194"/>
            <a:ext cx="1269911" cy="476216"/>
          </a:xfrm>
          <a:prstGeom prst="rect">
            <a:avLst/>
          </a:prstGeom>
        </p:spPr>
      </p:pic>
      <p:pic>
        <p:nvPicPr>
          <p:cNvPr id="10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38" y="5416411"/>
            <a:ext cx="1269911" cy="476216"/>
          </a:xfrm>
          <a:prstGeom prst="rect">
            <a:avLst/>
          </a:prstGeom>
        </p:spPr>
      </p:pic>
      <p:pic>
        <p:nvPicPr>
          <p:cNvPr id="10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849" y="5416411"/>
            <a:ext cx="1269911" cy="476216"/>
          </a:xfrm>
          <a:prstGeom prst="rect">
            <a:avLst/>
          </a:prstGeom>
        </p:spPr>
      </p:pic>
      <p:pic>
        <p:nvPicPr>
          <p:cNvPr id="102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38" y="5892628"/>
            <a:ext cx="1269911" cy="476216"/>
          </a:xfrm>
          <a:prstGeom prst="rect">
            <a:avLst/>
          </a:prstGeom>
        </p:spPr>
      </p:pic>
      <p:pic>
        <p:nvPicPr>
          <p:cNvPr id="102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849" y="5892628"/>
            <a:ext cx="1269911" cy="47621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264318" y="4548268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553278" y="4548268"/>
            <a:ext cx="74058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plays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321464" y="5024484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534229" y="5024484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359561" y="5500701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616774" y="5500701"/>
            <a:ext cx="595676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bass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308765" y="5976918"/>
            <a:ext cx="66043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Keith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534229" y="5976918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0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49" y="4438580"/>
            <a:ext cx="25398" cy="1955663"/>
          </a:xfrm>
          <a:prstGeom prst="rect">
            <a:avLst/>
          </a:prstGeom>
        </p:spPr>
      </p:pic>
      <p:pic>
        <p:nvPicPr>
          <p:cNvPr id="102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40" y="5403711"/>
            <a:ext cx="2590618" cy="25398"/>
          </a:xfrm>
          <a:prstGeom prst="rect">
            <a:avLst/>
          </a:prstGeom>
        </p:spPr>
      </p:pic>
      <p:pic>
        <p:nvPicPr>
          <p:cNvPr id="102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40" y="5879928"/>
            <a:ext cx="2590618" cy="25398"/>
          </a:xfrm>
          <a:prstGeom prst="rect">
            <a:avLst/>
          </a:prstGeom>
        </p:spPr>
      </p:pic>
      <p:pic>
        <p:nvPicPr>
          <p:cNvPr id="102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40" y="4927495"/>
            <a:ext cx="2590618" cy="25398"/>
          </a:xfrm>
          <a:prstGeom prst="rect">
            <a:avLst/>
          </a:prstGeom>
        </p:spPr>
      </p:pic>
      <p:pic>
        <p:nvPicPr>
          <p:cNvPr id="10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239" y="4438580"/>
            <a:ext cx="25398" cy="1955663"/>
          </a:xfrm>
          <a:prstGeom prst="rect">
            <a:avLst/>
          </a:prstGeom>
        </p:spPr>
      </p:pic>
      <p:pic>
        <p:nvPicPr>
          <p:cNvPr id="10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060" y="4438580"/>
            <a:ext cx="25398" cy="1955663"/>
          </a:xfrm>
          <a:prstGeom prst="rect">
            <a:avLst/>
          </a:prstGeom>
        </p:spPr>
      </p:pic>
      <p:pic>
        <p:nvPicPr>
          <p:cNvPr id="103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40" y="4451278"/>
            <a:ext cx="2590618" cy="25398"/>
          </a:xfrm>
          <a:prstGeom prst="rect">
            <a:avLst/>
          </a:prstGeom>
        </p:spPr>
      </p:pic>
      <p:pic>
        <p:nvPicPr>
          <p:cNvPr id="103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40" y="6356145"/>
            <a:ext cx="2590618" cy="25398"/>
          </a:xfrm>
          <a:prstGeom prst="rect">
            <a:avLst/>
          </a:prstGeom>
        </p:spPr>
      </p:pic>
      <p:pic>
        <p:nvPicPr>
          <p:cNvPr id="103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3120051" y="272168"/>
            <a:ext cx="6330066" cy="7439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834" spc="5" dirty="0">
                <a:latin typeface="Arial"/>
                <a:cs typeface="Arial"/>
              </a:rPr>
              <a:t>Таблица для примера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911972" y="1370158"/>
            <a:ext cx="71429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band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03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38" y="1803515"/>
            <a:ext cx="1271301" cy="476216"/>
          </a:xfrm>
          <a:prstGeom prst="rect">
            <a:avLst/>
          </a:prstGeom>
        </p:spPr>
      </p:pic>
      <p:pic>
        <p:nvPicPr>
          <p:cNvPr id="103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39" y="1803515"/>
            <a:ext cx="1271307" cy="476216"/>
          </a:xfrm>
          <a:prstGeom prst="rect">
            <a:avLst/>
          </a:prstGeom>
        </p:spPr>
      </p:pic>
      <p:pic>
        <p:nvPicPr>
          <p:cNvPr id="103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38" y="2279731"/>
            <a:ext cx="1271301" cy="476216"/>
          </a:xfrm>
          <a:prstGeom prst="rect">
            <a:avLst/>
          </a:prstGeom>
        </p:spPr>
      </p:pic>
      <p:pic>
        <p:nvPicPr>
          <p:cNvPr id="103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39" y="2279731"/>
            <a:ext cx="1271307" cy="476216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38" y="2755947"/>
            <a:ext cx="1271301" cy="476216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39" y="2755947"/>
            <a:ext cx="1271307" cy="476216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38" y="3232164"/>
            <a:ext cx="1271301" cy="476216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39" y="3232164"/>
            <a:ext cx="1271307" cy="476216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264318" y="1887804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8572326" y="1887804"/>
            <a:ext cx="69185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346863" y="2364021"/>
            <a:ext cx="5956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Mick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8483433" y="2364022"/>
            <a:ext cx="877484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Stones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7321464" y="2840238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8451684" y="2840237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7359561" y="3316454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451684" y="3316454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04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41" y="1778116"/>
            <a:ext cx="25398" cy="1955663"/>
          </a:xfrm>
          <a:prstGeom prst="rect">
            <a:avLst/>
          </a:prstGeom>
        </p:spPr>
      </p:pic>
      <p:pic>
        <p:nvPicPr>
          <p:cNvPr id="104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40" y="2743248"/>
            <a:ext cx="2593404" cy="25398"/>
          </a:xfrm>
          <a:prstGeom prst="rect">
            <a:avLst/>
          </a:prstGeom>
        </p:spPr>
      </p:pic>
      <p:pic>
        <p:nvPicPr>
          <p:cNvPr id="104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40" y="3219465"/>
            <a:ext cx="2593404" cy="25398"/>
          </a:xfrm>
          <a:prstGeom prst="rect">
            <a:avLst/>
          </a:prstGeom>
        </p:spPr>
      </p:pic>
      <p:pic>
        <p:nvPicPr>
          <p:cNvPr id="104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40" y="2267032"/>
            <a:ext cx="2593404" cy="25398"/>
          </a:xfrm>
          <a:prstGeom prst="rect">
            <a:avLst/>
          </a:prstGeom>
        </p:spPr>
      </p:pic>
      <p:pic>
        <p:nvPicPr>
          <p:cNvPr id="104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239" y="1778116"/>
            <a:ext cx="25398" cy="1955663"/>
          </a:xfrm>
          <a:prstGeom prst="rect">
            <a:avLst/>
          </a:prstGeom>
        </p:spPr>
      </p:pic>
      <p:pic>
        <p:nvPicPr>
          <p:cNvPr id="104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846" y="1778116"/>
            <a:ext cx="25398" cy="1955663"/>
          </a:xfrm>
          <a:prstGeom prst="rect">
            <a:avLst/>
          </a:prstGeom>
        </p:spPr>
      </p:pic>
      <p:pic>
        <p:nvPicPr>
          <p:cNvPr id="104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40" y="1790815"/>
            <a:ext cx="2593404" cy="25398"/>
          </a:xfrm>
          <a:prstGeom prst="rect">
            <a:avLst/>
          </a:prstGeom>
        </p:spPr>
      </p:pic>
      <p:pic>
        <p:nvPicPr>
          <p:cNvPr id="105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40" y="3695681"/>
            <a:ext cx="2593404" cy="25398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7518301" y="4043320"/>
            <a:ext cx="150361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instrument</a:t>
            </a:r>
            <a:endParaRPr sz="25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825979" y="4505344"/>
            <a:ext cx="2454198" cy="17081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50" spc="5" dirty="0">
                <a:solidFill>
                  <a:srgbClr val="0365C0"/>
                </a:solidFill>
                <a:latin typeface="Arial"/>
                <a:cs typeface="Arial"/>
              </a:rPr>
              <a:t>instrument2  &lt;-  tribble(</a:t>
            </a:r>
            <a:endParaRPr sz="1850">
              <a:latin typeface="Arial"/>
              <a:cs typeface="Arial"/>
            </a:endParaRPr>
          </a:p>
          <a:p>
            <a:r>
              <a:rPr sz="1850" spc="5" dirty="0">
                <a:solidFill>
                  <a:srgbClr val="0365C0"/>
                </a:solidFill>
                <a:latin typeface="Arial"/>
                <a:cs typeface="Arial"/>
              </a:rPr>
              <a:t>    ~artist,      ~plays,</a:t>
            </a:r>
            <a:endParaRPr sz="1850">
              <a:latin typeface="Arial"/>
              <a:cs typeface="Arial"/>
            </a:endParaRPr>
          </a:p>
          <a:p>
            <a:r>
              <a:rPr sz="1850" spc="5" dirty="0">
                <a:solidFill>
                  <a:srgbClr val="0365C0"/>
                </a:solidFill>
                <a:latin typeface="Arial"/>
                <a:cs typeface="Arial"/>
              </a:rPr>
              <a:t>      "John",  "guitar",</a:t>
            </a:r>
            <a:endParaRPr sz="1850">
              <a:latin typeface="Arial"/>
              <a:cs typeface="Arial"/>
            </a:endParaRPr>
          </a:p>
          <a:p>
            <a:r>
              <a:rPr sz="1850" spc="5" dirty="0">
                <a:solidFill>
                  <a:srgbClr val="0365C0"/>
                </a:solidFill>
                <a:latin typeface="Arial"/>
                <a:cs typeface="Arial"/>
              </a:rPr>
              <a:t>      "Paul",      "bass",</a:t>
            </a:r>
            <a:endParaRPr sz="1850">
              <a:latin typeface="Arial"/>
              <a:cs typeface="Arial"/>
            </a:endParaRPr>
          </a:p>
          <a:p>
            <a:r>
              <a:rPr sz="1850" spc="5" dirty="0">
                <a:solidFill>
                  <a:srgbClr val="0365C0"/>
                </a:solidFill>
                <a:latin typeface="Arial"/>
                <a:cs typeface="Arial"/>
              </a:rPr>
              <a:t>    "Keith",  "guitar"</a:t>
            </a:r>
            <a:endParaRPr sz="1850">
              <a:latin typeface="Arial"/>
              <a:cs typeface="Arial"/>
            </a:endParaRPr>
          </a:p>
          <a:p>
            <a:r>
              <a:rPr sz="1850" spc="5" dirty="0">
                <a:solidFill>
                  <a:srgbClr val="0365C0"/>
                </a:solidFill>
                <a:latin typeface="Arial"/>
                <a:cs typeface="Arial"/>
              </a:rPr>
              <a:t>)</a:t>
            </a:r>
            <a:endParaRPr sz="1850">
              <a:latin typeface="Arial"/>
              <a:cs typeface="Arial"/>
            </a:endParaRPr>
          </a:p>
        </p:txBody>
      </p:sp>
      <p:pic>
        <p:nvPicPr>
          <p:cNvPr id="105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241" y="1797165"/>
            <a:ext cx="3543051" cy="2031857"/>
          </a:xfrm>
          <a:prstGeom prst="rect">
            <a:avLst/>
          </a:prstGeom>
        </p:spPr>
      </p:pic>
      <p:pic>
        <p:nvPicPr>
          <p:cNvPr id="105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48" y="1793990"/>
            <a:ext cx="3554361" cy="2038207"/>
          </a:xfrm>
          <a:prstGeom prst="rect">
            <a:avLst/>
          </a:prstGeom>
        </p:spPr>
      </p:pic>
      <p:pic>
        <p:nvPicPr>
          <p:cNvPr id="105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046" y="4400483"/>
            <a:ext cx="3695440" cy="2031857"/>
          </a:xfrm>
          <a:prstGeom prst="rect">
            <a:avLst/>
          </a:prstGeom>
        </p:spPr>
      </p:pic>
      <p:pic>
        <p:nvPicPr>
          <p:cNvPr id="105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731" y="4397670"/>
            <a:ext cx="3538487" cy="20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440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object 11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0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0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8" y="1525410"/>
            <a:ext cx="8328382" cy="808544"/>
          </a:xfrm>
          <a:prstGeom prst="rect">
            <a:avLst/>
          </a:prstGeom>
        </p:spPr>
      </p:pic>
      <p:pic>
        <p:nvPicPr>
          <p:cNvPr id="10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34" y="1522236"/>
            <a:ext cx="8334729" cy="81489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025936" y="1768370"/>
            <a:ext cx="6454011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band  %&gt;%  </a:t>
            </a:r>
            <a:r>
              <a:rPr sz="2350" spc="5" dirty="0">
                <a:latin typeface="Arial"/>
                <a:cs typeface="Arial"/>
              </a:rPr>
              <a:t>left_join(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instrument,  by  =  "name"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109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739847" y="553952"/>
            <a:ext cx="2213106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CA" sz="5000" spc="5" dirty="0">
                <a:latin typeface="Arial"/>
                <a:cs typeface="Arial"/>
              </a:rPr>
              <a:t>l</a:t>
            </a:r>
            <a:r>
              <a:rPr sz="5000" spc="5" dirty="0" err="1">
                <a:latin typeface="Arial"/>
                <a:cs typeface="Arial"/>
              </a:rPr>
              <a:t>ef</a:t>
            </a:r>
            <a:r>
              <a:rPr lang="en-US" sz="5000" spc="5" dirty="0" err="1">
                <a:latin typeface="Arial"/>
                <a:cs typeface="Arial"/>
              </a:rPr>
              <a:t>t_join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109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1" y="3050419"/>
            <a:ext cx="1271303" cy="476216"/>
          </a:xfrm>
          <a:prstGeom prst="rect">
            <a:avLst/>
          </a:prstGeom>
        </p:spPr>
      </p:pic>
      <p:pic>
        <p:nvPicPr>
          <p:cNvPr id="10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4" y="3050419"/>
            <a:ext cx="1271304" cy="476216"/>
          </a:xfrm>
          <a:prstGeom prst="rect">
            <a:avLst/>
          </a:prstGeom>
        </p:spPr>
      </p:pic>
      <p:pic>
        <p:nvPicPr>
          <p:cNvPr id="10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1" y="3526636"/>
            <a:ext cx="1271303" cy="476216"/>
          </a:xfrm>
          <a:prstGeom prst="rect">
            <a:avLst/>
          </a:prstGeom>
        </p:spPr>
      </p:pic>
      <p:pic>
        <p:nvPicPr>
          <p:cNvPr id="11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4" y="3526636"/>
            <a:ext cx="1271304" cy="476216"/>
          </a:xfrm>
          <a:prstGeom prst="rect">
            <a:avLst/>
          </a:prstGeom>
        </p:spPr>
      </p:pic>
      <p:pic>
        <p:nvPicPr>
          <p:cNvPr id="11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1" y="4002852"/>
            <a:ext cx="1271303" cy="476216"/>
          </a:xfrm>
          <a:prstGeom prst="rect">
            <a:avLst/>
          </a:prstGeom>
        </p:spPr>
      </p:pic>
      <p:pic>
        <p:nvPicPr>
          <p:cNvPr id="11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4" y="4002852"/>
            <a:ext cx="1271304" cy="476216"/>
          </a:xfrm>
          <a:prstGeom prst="rect">
            <a:avLst/>
          </a:prstGeom>
        </p:spPr>
      </p:pic>
      <p:pic>
        <p:nvPicPr>
          <p:cNvPr id="11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1" y="4479069"/>
            <a:ext cx="1271303" cy="476216"/>
          </a:xfrm>
          <a:prstGeom prst="rect">
            <a:avLst/>
          </a:prstGeom>
        </p:spPr>
      </p:pic>
      <p:pic>
        <p:nvPicPr>
          <p:cNvPr id="11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4" y="4479069"/>
            <a:ext cx="1271304" cy="47621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2551" y="3132317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400559" y="3132317"/>
            <a:ext cx="69185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75096" y="3608534"/>
            <a:ext cx="5956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Mick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311665" y="3608534"/>
            <a:ext cx="877484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Stones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149697" y="4084750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279918" y="4084750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187795" y="4560966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279918" y="4560967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10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136" y="3025021"/>
            <a:ext cx="25398" cy="1955663"/>
          </a:xfrm>
          <a:prstGeom prst="rect">
            <a:avLst/>
          </a:prstGeom>
        </p:spPr>
      </p:pic>
      <p:pic>
        <p:nvPicPr>
          <p:cNvPr id="110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3990153"/>
            <a:ext cx="2593403" cy="25398"/>
          </a:xfrm>
          <a:prstGeom prst="rect">
            <a:avLst/>
          </a:prstGeom>
        </p:spPr>
      </p:pic>
      <p:pic>
        <p:nvPicPr>
          <p:cNvPr id="110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4466370"/>
            <a:ext cx="2593403" cy="25398"/>
          </a:xfrm>
          <a:prstGeom prst="rect">
            <a:avLst/>
          </a:prstGeom>
        </p:spPr>
      </p:pic>
      <p:pic>
        <p:nvPicPr>
          <p:cNvPr id="11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3513936"/>
            <a:ext cx="2593403" cy="25398"/>
          </a:xfrm>
          <a:prstGeom prst="rect">
            <a:avLst/>
          </a:prstGeom>
        </p:spPr>
      </p:pic>
      <p:pic>
        <p:nvPicPr>
          <p:cNvPr id="11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32" y="3025021"/>
            <a:ext cx="25398" cy="1955663"/>
          </a:xfrm>
          <a:prstGeom prst="rect">
            <a:avLst/>
          </a:prstGeom>
        </p:spPr>
      </p:pic>
      <p:pic>
        <p:nvPicPr>
          <p:cNvPr id="111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439" y="3025021"/>
            <a:ext cx="25398" cy="1955663"/>
          </a:xfrm>
          <a:prstGeom prst="rect">
            <a:avLst/>
          </a:prstGeom>
        </p:spPr>
      </p:pic>
      <p:pic>
        <p:nvPicPr>
          <p:cNvPr id="111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3037720"/>
            <a:ext cx="2593403" cy="25398"/>
          </a:xfrm>
          <a:prstGeom prst="rect">
            <a:avLst/>
          </a:prstGeom>
        </p:spPr>
      </p:pic>
      <p:pic>
        <p:nvPicPr>
          <p:cNvPr id="111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4942587"/>
            <a:ext cx="2593403" cy="25398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778303" y="2656100"/>
            <a:ext cx="64376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11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17" y="3043849"/>
            <a:ext cx="1268736" cy="476664"/>
          </a:xfrm>
          <a:prstGeom prst="rect">
            <a:avLst/>
          </a:prstGeom>
        </p:spPr>
      </p:pic>
      <p:pic>
        <p:nvPicPr>
          <p:cNvPr id="111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53" y="3043849"/>
            <a:ext cx="1268734" cy="476664"/>
          </a:xfrm>
          <a:prstGeom prst="rect">
            <a:avLst/>
          </a:prstGeom>
        </p:spPr>
      </p:pic>
      <p:pic>
        <p:nvPicPr>
          <p:cNvPr id="111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17" y="3520513"/>
            <a:ext cx="1268736" cy="476665"/>
          </a:xfrm>
          <a:prstGeom prst="rect">
            <a:avLst/>
          </a:prstGeom>
        </p:spPr>
      </p:pic>
      <p:pic>
        <p:nvPicPr>
          <p:cNvPr id="111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53" y="3520513"/>
            <a:ext cx="1268734" cy="476665"/>
          </a:xfrm>
          <a:prstGeom prst="rect">
            <a:avLst/>
          </a:prstGeom>
        </p:spPr>
      </p:pic>
      <p:pic>
        <p:nvPicPr>
          <p:cNvPr id="111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17" y="3997178"/>
            <a:ext cx="1268736" cy="476663"/>
          </a:xfrm>
          <a:prstGeom prst="rect">
            <a:avLst/>
          </a:prstGeom>
        </p:spPr>
      </p:pic>
      <p:pic>
        <p:nvPicPr>
          <p:cNvPr id="111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53" y="3997178"/>
            <a:ext cx="1268734" cy="476663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4578457" y="3125967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867416" y="3125967"/>
            <a:ext cx="74058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plays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635603" y="3602184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848368" y="3602184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673700" y="4078400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930912" y="4078401"/>
            <a:ext cx="595676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bass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4622904" y="4554617"/>
            <a:ext cx="66043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Keith</a:t>
            </a:r>
            <a:endParaRPr sz="22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848368" y="4554617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11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54" y="3018450"/>
            <a:ext cx="25398" cy="1957455"/>
          </a:xfrm>
          <a:prstGeom prst="rect">
            <a:avLst/>
          </a:prstGeom>
        </p:spPr>
      </p:pic>
      <p:pic>
        <p:nvPicPr>
          <p:cNvPr id="112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3984479"/>
            <a:ext cx="2588269" cy="25398"/>
          </a:xfrm>
          <a:prstGeom prst="rect">
            <a:avLst/>
          </a:prstGeom>
        </p:spPr>
      </p:pic>
      <p:pic>
        <p:nvPicPr>
          <p:cNvPr id="112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4461144"/>
            <a:ext cx="2588269" cy="25398"/>
          </a:xfrm>
          <a:prstGeom prst="rect">
            <a:avLst/>
          </a:prstGeom>
        </p:spPr>
      </p:pic>
      <p:pic>
        <p:nvPicPr>
          <p:cNvPr id="112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3507814"/>
            <a:ext cx="2588269" cy="25398"/>
          </a:xfrm>
          <a:prstGeom prst="rect">
            <a:avLst/>
          </a:prstGeom>
        </p:spPr>
      </p:pic>
      <p:pic>
        <p:nvPicPr>
          <p:cNvPr id="112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18" y="3018450"/>
            <a:ext cx="25398" cy="1957455"/>
          </a:xfrm>
          <a:prstGeom prst="rect">
            <a:avLst/>
          </a:prstGeom>
        </p:spPr>
      </p:pic>
      <p:pic>
        <p:nvPicPr>
          <p:cNvPr id="112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090" y="3018450"/>
            <a:ext cx="25398" cy="1957455"/>
          </a:xfrm>
          <a:prstGeom prst="rect">
            <a:avLst/>
          </a:prstGeom>
        </p:spPr>
      </p:pic>
      <p:pic>
        <p:nvPicPr>
          <p:cNvPr id="112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3031149"/>
            <a:ext cx="2588269" cy="25398"/>
          </a:xfrm>
          <a:prstGeom prst="rect">
            <a:avLst/>
          </a:prstGeom>
        </p:spPr>
      </p:pic>
      <p:pic>
        <p:nvPicPr>
          <p:cNvPr id="112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4937808"/>
            <a:ext cx="2588269" cy="25398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4908634" y="2662450"/>
            <a:ext cx="1352934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instrument</a:t>
            </a:r>
            <a:endParaRPr sz="22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676820" y="3648092"/>
            <a:ext cx="297197" cy="607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950" spc="5" dirty="0">
                <a:latin typeface="Arial"/>
                <a:cs typeface="Arial"/>
              </a:rPr>
              <a:t>+</a:t>
            </a:r>
            <a:endParaRPr sz="39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7067482" y="3648092"/>
            <a:ext cx="297197" cy="607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950" spc="5" dirty="0">
                <a:latin typeface="Arial"/>
                <a:cs typeface="Arial"/>
              </a:rPr>
              <a:t>=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112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796" y="3048027"/>
            <a:ext cx="3809732" cy="1904867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861176" y="3132317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9169184" y="3132317"/>
            <a:ext cx="69185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0420047" y="3132317"/>
            <a:ext cx="74058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plays</a:t>
            </a:r>
            <a:endParaRPr sz="22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7943721" y="3608534"/>
            <a:ext cx="5956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Mick</a:t>
            </a:r>
            <a:endParaRPr sz="22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9080290" y="3608534"/>
            <a:ext cx="877484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Stones</a:t>
            </a:r>
            <a:endParaRPr sz="215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10445444" y="3608533"/>
            <a:ext cx="671018" cy="3139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40" spc="5" dirty="0">
                <a:latin typeface="Arial"/>
                <a:cs typeface="Arial"/>
              </a:rPr>
              <a:t>&lt;NA&gt;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7918322" y="4084750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9048543" y="4084750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37" name="text 1"/>
          <p:cNvSpPr txBox="1"/>
          <p:nvPr/>
        </p:nvSpPr>
        <p:spPr>
          <a:xfrm>
            <a:off x="10400998" y="4084750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38" name="text 1"/>
          <p:cNvSpPr txBox="1"/>
          <p:nvPr/>
        </p:nvSpPr>
        <p:spPr>
          <a:xfrm>
            <a:off x="7956420" y="4560966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39" name="text 1"/>
          <p:cNvSpPr txBox="1"/>
          <p:nvPr/>
        </p:nvSpPr>
        <p:spPr>
          <a:xfrm>
            <a:off x="9048543" y="4560967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40" name="text 1"/>
          <p:cNvSpPr txBox="1"/>
          <p:nvPr/>
        </p:nvSpPr>
        <p:spPr>
          <a:xfrm>
            <a:off x="10483542" y="4560967"/>
            <a:ext cx="595676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bass</a:t>
            </a:r>
            <a:endParaRPr sz="2150">
              <a:latin typeface="Arial"/>
              <a:cs typeface="Arial"/>
            </a:endParaRPr>
          </a:p>
        </p:txBody>
      </p:sp>
      <p:pic>
        <p:nvPicPr>
          <p:cNvPr id="112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007" y="3022629"/>
            <a:ext cx="25398" cy="1955663"/>
          </a:xfrm>
          <a:prstGeom prst="rect">
            <a:avLst/>
          </a:prstGeom>
        </p:spPr>
      </p:pic>
      <p:pic>
        <p:nvPicPr>
          <p:cNvPr id="112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18" y="3022629"/>
            <a:ext cx="25398" cy="1955663"/>
          </a:xfrm>
          <a:prstGeom prst="rect">
            <a:avLst/>
          </a:prstGeom>
        </p:spPr>
      </p:pic>
      <p:pic>
        <p:nvPicPr>
          <p:cNvPr id="113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3987761"/>
            <a:ext cx="3860529" cy="25398"/>
          </a:xfrm>
          <a:prstGeom prst="rect">
            <a:avLst/>
          </a:prstGeom>
        </p:spPr>
      </p:pic>
      <p:pic>
        <p:nvPicPr>
          <p:cNvPr id="113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4463977"/>
            <a:ext cx="3860529" cy="25398"/>
          </a:xfrm>
          <a:prstGeom prst="rect">
            <a:avLst/>
          </a:prstGeom>
        </p:spPr>
      </p:pic>
      <p:pic>
        <p:nvPicPr>
          <p:cNvPr id="113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3511544"/>
            <a:ext cx="3860529" cy="25398"/>
          </a:xfrm>
          <a:prstGeom prst="rect">
            <a:avLst/>
          </a:prstGeom>
        </p:spPr>
      </p:pic>
      <p:pic>
        <p:nvPicPr>
          <p:cNvPr id="113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97" y="3022629"/>
            <a:ext cx="25398" cy="1955663"/>
          </a:xfrm>
          <a:prstGeom prst="rect">
            <a:avLst/>
          </a:prstGeom>
        </p:spPr>
      </p:pic>
      <p:pic>
        <p:nvPicPr>
          <p:cNvPr id="113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829" y="3022629"/>
            <a:ext cx="25398" cy="1955663"/>
          </a:xfrm>
          <a:prstGeom prst="rect">
            <a:avLst/>
          </a:prstGeom>
        </p:spPr>
      </p:pic>
      <p:pic>
        <p:nvPicPr>
          <p:cNvPr id="113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3035328"/>
            <a:ext cx="3860529" cy="25398"/>
          </a:xfrm>
          <a:prstGeom prst="rect">
            <a:avLst/>
          </a:prstGeom>
        </p:spPr>
      </p:pic>
      <p:pic>
        <p:nvPicPr>
          <p:cNvPr id="113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4940194"/>
            <a:ext cx="3860529" cy="2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779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object 11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0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0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740315" y="2278144"/>
            <a:ext cx="71429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band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0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393" y="2709426"/>
            <a:ext cx="1271304" cy="476216"/>
          </a:xfrm>
          <a:prstGeom prst="rect">
            <a:avLst/>
          </a:prstGeom>
        </p:spPr>
      </p:pic>
      <p:pic>
        <p:nvPicPr>
          <p:cNvPr id="10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697" y="2709426"/>
            <a:ext cx="1271303" cy="476216"/>
          </a:xfrm>
          <a:prstGeom prst="rect">
            <a:avLst/>
          </a:prstGeom>
        </p:spPr>
      </p:pic>
      <p:pic>
        <p:nvPicPr>
          <p:cNvPr id="10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393" y="3661859"/>
            <a:ext cx="1271304" cy="476216"/>
          </a:xfrm>
          <a:prstGeom prst="rect">
            <a:avLst/>
          </a:prstGeom>
        </p:spPr>
      </p:pic>
      <p:pic>
        <p:nvPicPr>
          <p:cNvPr id="10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697" y="3661859"/>
            <a:ext cx="1271303" cy="476216"/>
          </a:xfrm>
          <a:prstGeom prst="rect">
            <a:avLst/>
          </a:prstGeom>
        </p:spPr>
      </p:pic>
      <p:pic>
        <p:nvPicPr>
          <p:cNvPr id="106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393" y="4138075"/>
            <a:ext cx="1271304" cy="476216"/>
          </a:xfrm>
          <a:prstGeom prst="rect">
            <a:avLst/>
          </a:prstGeom>
        </p:spPr>
      </p:pic>
      <p:pic>
        <p:nvPicPr>
          <p:cNvPr id="106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697" y="4138075"/>
            <a:ext cx="1271303" cy="47621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092661" y="2789441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400669" y="2789441"/>
            <a:ext cx="69185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175205" y="3265658"/>
            <a:ext cx="5956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Mick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311775" y="3265658"/>
            <a:ext cx="877484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Stones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149807" y="3741874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280027" y="3741874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187904" y="4218091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280027" y="4218091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06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97" y="2684028"/>
            <a:ext cx="25398" cy="1955663"/>
          </a:xfrm>
          <a:prstGeom prst="rect">
            <a:avLst/>
          </a:prstGeom>
        </p:spPr>
      </p:pic>
      <p:pic>
        <p:nvPicPr>
          <p:cNvPr id="106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95" y="3649160"/>
            <a:ext cx="2593404" cy="25398"/>
          </a:xfrm>
          <a:prstGeom prst="rect">
            <a:avLst/>
          </a:prstGeom>
        </p:spPr>
      </p:pic>
      <p:pic>
        <p:nvPicPr>
          <p:cNvPr id="106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95" y="4125376"/>
            <a:ext cx="2593404" cy="25398"/>
          </a:xfrm>
          <a:prstGeom prst="rect">
            <a:avLst/>
          </a:prstGeom>
        </p:spPr>
      </p:pic>
      <p:pic>
        <p:nvPicPr>
          <p:cNvPr id="10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95" y="3172943"/>
            <a:ext cx="2593404" cy="25398"/>
          </a:xfrm>
          <a:prstGeom prst="rect">
            <a:avLst/>
          </a:prstGeom>
        </p:spPr>
      </p:pic>
      <p:pic>
        <p:nvPicPr>
          <p:cNvPr id="10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694" y="2684028"/>
            <a:ext cx="25398" cy="1955663"/>
          </a:xfrm>
          <a:prstGeom prst="rect">
            <a:avLst/>
          </a:prstGeom>
        </p:spPr>
      </p:pic>
      <p:pic>
        <p:nvPicPr>
          <p:cNvPr id="106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301" y="2684028"/>
            <a:ext cx="25398" cy="1955663"/>
          </a:xfrm>
          <a:prstGeom prst="rect">
            <a:avLst/>
          </a:prstGeom>
        </p:spPr>
      </p:pic>
      <p:pic>
        <p:nvPicPr>
          <p:cNvPr id="106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95" y="2696726"/>
            <a:ext cx="2593404" cy="25398"/>
          </a:xfrm>
          <a:prstGeom prst="rect">
            <a:avLst/>
          </a:prstGeom>
        </p:spPr>
      </p:pic>
      <p:pic>
        <p:nvPicPr>
          <p:cNvPr id="107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95" y="4601593"/>
            <a:ext cx="2593404" cy="25398"/>
          </a:xfrm>
          <a:prstGeom prst="rect">
            <a:avLst/>
          </a:prstGeom>
        </p:spPr>
      </p:pic>
      <p:pic>
        <p:nvPicPr>
          <p:cNvPr id="107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2" y="2703076"/>
            <a:ext cx="1269911" cy="476216"/>
          </a:xfrm>
          <a:prstGeom prst="rect">
            <a:avLst/>
          </a:prstGeom>
        </p:spPr>
      </p:pic>
      <p:pic>
        <p:nvPicPr>
          <p:cNvPr id="107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214" y="2703076"/>
            <a:ext cx="1269911" cy="476216"/>
          </a:xfrm>
          <a:prstGeom prst="rect">
            <a:avLst/>
          </a:prstGeom>
        </p:spPr>
      </p:pic>
      <p:pic>
        <p:nvPicPr>
          <p:cNvPr id="107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2" y="3179293"/>
            <a:ext cx="1269911" cy="476216"/>
          </a:xfrm>
          <a:prstGeom prst="rect">
            <a:avLst/>
          </a:prstGeom>
        </p:spPr>
      </p:pic>
      <p:pic>
        <p:nvPicPr>
          <p:cNvPr id="107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214" y="3179293"/>
            <a:ext cx="1269911" cy="476216"/>
          </a:xfrm>
          <a:prstGeom prst="rect">
            <a:avLst/>
          </a:prstGeom>
        </p:spPr>
      </p:pic>
      <p:pic>
        <p:nvPicPr>
          <p:cNvPr id="107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2" y="3655509"/>
            <a:ext cx="1269911" cy="476216"/>
          </a:xfrm>
          <a:prstGeom prst="rect">
            <a:avLst/>
          </a:prstGeom>
        </p:spPr>
      </p:pic>
      <p:pic>
        <p:nvPicPr>
          <p:cNvPr id="107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214" y="3655509"/>
            <a:ext cx="1269911" cy="476216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321464" y="2783092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8610424" y="2783092"/>
            <a:ext cx="74058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plays</a:t>
            </a:r>
            <a:endParaRPr sz="22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372260" y="3259308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8591375" y="3259308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7410358" y="3735524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8673920" y="3735525"/>
            <a:ext cx="595676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bass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7365911" y="4211741"/>
            <a:ext cx="66043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Keith</a:t>
            </a:r>
            <a:endParaRPr sz="22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591375" y="4211741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07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514" y="2677678"/>
            <a:ext cx="25398" cy="1955663"/>
          </a:xfrm>
          <a:prstGeom prst="rect">
            <a:avLst/>
          </a:prstGeom>
        </p:spPr>
      </p:pic>
      <p:pic>
        <p:nvPicPr>
          <p:cNvPr id="107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04" y="3642810"/>
            <a:ext cx="2590619" cy="25398"/>
          </a:xfrm>
          <a:prstGeom prst="rect">
            <a:avLst/>
          </a:prstGeom>
        </p:spPr>
      </p:pic>
      <p:pic>
        <p:nvPicPr>
          <p:cNvPr id="107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04" y="4119027"/>
            <a:ext cx="2590619" cy="25398"/>
          </a:xfrm>
          <a:prstGeom prst="rect">
            <a:avLst/>
          </a:prstGeom>
        </p:spPr>
      </p:pic>
      <p:pic>
        <p:nvPicPr>
          <p:cNvPr id="108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04" y="3166594"/>
            <a:ext cx="2590619" cy="25398"/>
          </a:xfrm>
          <a:prstGeom prst="rect">
            <a:avLst/>
          </a:prstGeom>
        </p:spPr>
      </p:pic>
      <p:pic>
        <p:nvPicPr>
          <p:cNvPr id="108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03" y="2677678"/>
            <a:ext cx="25398" cy="1955663"/>
          </a:xfrm>
          <a:prstGeom prst="rect">
            <a:avLst/>
          </a:prstGeom>
        </p:spPr>
      </p:pic>
      <p:pic>
        <p:nvPicPr>
          <p:cNvPr id="108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425" y="2677678"/>
            <a:ext cx="25398" cy="1955663"/>
          </a:xfrm>
          <a:prstGeom prst="rect">
            <a:avLst/>
          </a:prstGeom>
        </p:spPr>
      </p:pic>
      <p:pic>
        <p:nvPicPr>
          <p:cNvPr id="108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04" y="2690377"/>
            <a:ext cx="2590619" cy="25398"/>
          </a:xfrm>
          <a:prstGeom prst="rect">
            <a:avLst/>
          </a:prstGeom>
        </p:spPr>
      </p:pic>
      <p:pic>
        <p:nvPicPr>
          <p:cNvPr id="108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04" y="4595243"/>
            <a:ext cx="2590619" cy="25398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7575447" y="2284494"/>
            <a:ext cx="150361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instrument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08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06" y="3893744"/>
            <a:ext cx="1365650" cy="465482"/>
          </a:xfrm>
          <a:prstGeom prst="rect">
            <a:avLst/>
          </a:prstGeom>
        </p:spPr>
      </p:pic>
      <p:pic>
        <p:nvPicPr>
          <p:cNvPr id="108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84" y="3856895"/>
            <a:ext cx="143125" cy="123332"/>
          </a:xfrm>
          <a:prstGeom prst="rect">
            <a:avLst/>
          </a:prstGeom>
        </p:spPr>
      </p:pic>
      <p:pic>
        <p:nvPicPr>
          <p:cNvPr id="108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54" y="4272743"/>
            <a:ext cx="143128" cy="123332"/>
          </a:xfrm>
          <a:prstGeom prst="rect">
            <a:avLst/>
          </a:prstGeom>
        </p:spPr>
      </p:pic>
      <p:pic>
        <p:nvPicPr>
          <p:cNvPr id="108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06" y="3487627"/>
            <a:ext cx="1365650" cy="465482"/>
          </a:xfrm>
          <a:prstGeom prst="rect">
            <a:avLst/>
          </a:prstGeom>
        </p:spPr>
      </p:pic>
      <p:pic>
        <p:nvPicPr>
          <p:cNvPr id="108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84" y="3450778"/>
            <a:ext cx="143125" cy="123332"/>
          </a:xfrm>
          <a:prstGeom prst="rect">
            <a:avLst/>
          </a:prstGeom>
        </p:spPr>
      </p:pic>
      <p:pic>
        <p:nvPicPr>
          <p:cNvPr id="109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54" y="3866624"/>
            <a:ext cx="143128" cy="123332"/>
          </a:xfrm>
          <a:prstGeom prst="rect">
            <a:avLst/>
          </a:prstGeom>
        </p:spPr>
      </p:pic>
      <p:pic>
        <p:nvPicPr>
          <p:cNvPr id="109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66" y="2533987"/>
            <a:ext cx="1602710" cy="800685"/>
          </a:xfrm>
          <a:prstGeom prst="rect">
            <a:avLst/>
          </a:prstGeom>
        </p:spPr>
      </p:pic>
      <p:pic>
        <p:nvPicPr>
          <p:cNvPr id="109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50" y="2533987"/>
            <a:ext cx="1602711" cy="800685"/>
          </a:xfrm>
          <a:prstGeom prst="rect">
            <a:avLst/>
          </a:prstGeom>
        </p:spPr>
      </p:pic>
      <p:sp>
        <p:nvSpPr>
          <p:cNvPr id="60" name="text 1">
            <a:extLst>
              <a:ext uri="{FF2B5EF4-FFF2-40B4-BE49-F238E27FC236}">
                <a16:creationId xmlns:a16="http://schemas.microsoft.com/office/drawing/2014/main" id="{80FE9F36-E19B-436D-8E59-068108FBD69C}"/>
              </a:ext>
            </a:extLst>
          </p:cNvPr>
          <p:cNvSpPr txBox="1"/>
          <p:nvPr/>
        </p:nvSpPr>
        <p:spPr>
          <a:xfrm>
            <a:off x="3120051" y="272168"/>
            <a:ext cx="6330066" cy="7439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834" spc="5" dirty="0">
                <a:latin typeface="Arial"/>
                <a:cs typeface="Arial"/>
              </a:rPr>
              <a:t>Таблица для примера</a:t>
            </a:r>
            <a:endParaRPr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58657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bject 12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1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1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8" y="1525410"/>
            <a:ext cx="8328382" cy="808544"/>
          </a:xfrm>
          <a:prstGeom prst="rect">
            <a:avLst/>
          </a:prstGeom>
        </p:spPr>
      </p:pic>
      <p:pic>
        <p:nvPicPr>
          <p:cNvPr id="11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34" y="1522236"/>
            <a:ext cx="8334729" cy="814893"/>
          </a:xfrm>
          <a:prstGeom prst="rect">
            <a:avLst/>
          </a:prstGeom>
        </p:spPr>
      </p:pic>
      <p:pic>
        <p:nvPicPr>
          <p:cNvPr id="11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74918" y="591367"/>
            <a:ext cx="2604880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CA" sz="5000" spc="5" dirty="0">
                <a:latin typeface="Arial"/>
                <a:cs typeface="Arial"/>
              </a:rPr>
              <a:t>r</a:t>
            </a:r>
            <a:r>
              <a:rPr sz="5000" spc="5" dirty="0" err="1">
                <a:latin typeface="Arial"/>
                <a:cs typeface="Arial"/>
              </a:rPr>
              <a:t>ight</a:t>
            </a:r>
            <a:r>
              <a:rPr lang="ru-RU" sz="5000" spc="5" dirty="0">
                <a:latin typeface="Arial"/>
                <a:cs typeface="Arial"/>
              </a:rPr>
              <a:t>_</a:t>
            </a:r>
            <a:r>
              <a:rPr lang="en-US" sz="5000" spc="5" dirty="0">
                <a:latin typeface="Arial"/>
                <a:cs typeface="Arial"/>
              </a:rPr>
              <a:t>join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11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1" y="3050419"/>
            <a:ext cx="1271303" cy="476216"/>
          </a:xfrm>
          <a:prstGeom prst="rect">
            <a:avLst/>
          </a:prstGeom>
        </p:spPr>
      </p:pic>
      <p:pic>
        <p:nvPicPr>
          <p:cNvPr id="11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4" y="3050419"/>
            <a:ext cx="1271304" cy="476216"/>
          </a:xfrm>
          <a:prstGeom prst="rect">
            <a:avLst/>
          </a:prstGeom>
        </p:spPr>
      </p:pic>
      <p:pic>
        <p:nvPicPr>
          <p:cNvPr id="11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1" y="4002852"/>
            <a:ext cx="1271303" cy="476216"/>
          </a:xfrm>
          <a:prstGeom prst="rect">
            <a:avLst/>
          </a:prstGeom>
        </p:spPr>
      </p:pic>
      <p:pic>
        <p:nvPicPr>
          <p:cNvPr id="11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4" y="4002852"/>
            <a:ext cx="1271304" cy="476216"/>
          </a:xfrm>
          <a:prstGeom prst="rect">
            <a:avLst/>
          </a:prstGeom>
        </p:spPr>
      </p:pic>
      <p:pic>
        <p:nvPicPr>
          <p:cNvPr id="114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1" y="4479069"/>
            <a:ext cx="1271303" cy="476216"/>
          </a:xfrm>
          <a:prstGeom prst="rect">
            <a:avLst/>
          </a:prstGeom>
        </p:spPr>
      </p:pic>
      <p:pic>
        <p:nvPicPr>
          <p:cNvPr id="11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4" y="4479069"/>
            <a:ext cx="1271304" cy="47621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92551" y="3132317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400559" y="3132317"/>
            <a:ext cx="69185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75096" y="3608534"/>
            <a:ext cx="5956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Mick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311665" y="3608534"/>
            <a:ext cx="877484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Stones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149697" y="4084750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279918" y="4084750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187795" y="4560966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279918" y="4560967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1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136" y="3025021"/>
            <a:ext cx="25398" cy="1955663"/>
          </a:xfrm>
          <a:prstGeom prst="rect">
            <a:avLst/>
          </a:prstGeom>
        </p:spPr>
      </p:pic>
      <p:pic>
        <p:nvPicPr>
          <p:cNvPr id="11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3990153"/>
            <a:ext cx="2593403" cy="25398"/>
          </a:xfrm>
          <a:prstGeom prst="rect">
            <a:avLst/>
          </a:prstGeom>
        </p:spPr>
      </p:pic>
      <p:pic>
        <p:nvPicPr>
          <p:cNvPr id="114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4466370"/>
            <a:ext cx="2593403" cy="25398"/>
          </a:xfrm>
          <a:prstGeom prst="rect">
            <a:avLst/>
          </a:prstGeom>
        </p:spPr>
      </p:pic>
      <p:pic>
        <p:nvPicPr>
          <p:cNvPr id="11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3513936"/>
            <a:ext cx="2593403" cy="25398"/>
          </a:xfrm>
          <a:prstGeom prst="rect">
            <a:avLst/>
          </a:prstGeom>
        </p:spPr>
      </p:pic>
      <p:pic>
        <p:nvPicPr>
          <p:cNvPr id="11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32" y="3025021"/>
            <a:ext cx="25398" cy="1955663"/>
          </a:xfrm>
          <a:prstGeom prst="rect">
            <a:avLst/>
          </a:prstGeom>
        </p:spPr>
      </p:pic>
      <p:pic>
        <p:nvPicPr>
          <p:cNvPr id="115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439" y="3025021"/>
            <a:ext cx="25398" cy="1955663"/>
          </a:xfrm>
          <a:prstGeom prst="rect">
            <a:avLst/>
          </a:prstGeom>
        </p:spPr>
      </p:pic>
      <p:pic>
        <p:nvPicPr>
          <p:cNvPr id="115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3037720"/>
            <a:ext cx="2593403" cy="25398"/>
          </a:xfrm>
          <a:prstGeom prst="rect">
            <a:avLst/>
          </a:prstGeom>
        </p:spPr>
      </p:pic>
      <p:pic>
        <p:nvPicPr>
          <p:cNvPr id="115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4942587"/>
            <a:ext cx="2593403" cy="25398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778303" y="2656100"/>
            <a:ext cx="64376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15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17" y="3043849"/>
            <a:ext cx="1268736" cy="476664"/>
          </a:xfrm>
          <a:prstGeom prst="rect">
            <a:avLst/>
          </a:prstGeom>
        </p:spPr>
      </p:pic>
      <p:pic>
        <p:nvPicPr>
          <p:cNvPr id="115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53" y="3043849"/>
            <a:ext cx="1268734" cy="476664"/>
          </a:xfrm>
          <a:prstGeom prst="rect">
            <a:avLst/>
          </a:prstGeom>
        </p:spPr>
      </p:pic>
      <p:pic>
        <p:nvPicPr>
          <p:cNvPr id="115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17" y="3520513"/>
            <a:ext cx="1268736" cy="476665"/>
          </a:xfrm>
          <a:prstGeom prst="rect">
            <a:avLst/>
          </a:prstGeom>
        </p:spPr>
      </p:pic>
      <p:pic>
        <p:nvPicPr>
          <p:cNvPr id="115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53" y="3520513"/>
            <a:ext cx="1268734" cy="476665"/>
          </a:xfrm>
          <a:prstGeom prst="rect">
            <a:avLst/>
          </a:prstGeom>
        </p:spPr>
      </p:pic>
      <p:pic>
        <p:nvPicPr>
          <p:cNvPr id="115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17" y="3997178"/>
            <a:ext cx="1268736" cy="476663"/>
          </a:xfrm>
          <a:prstGeom prst="rect">
            <a:avLst/>
          </a:prstGeom>
        </p:spPr>
      </p:pic>
      <p:pic>
        <p:nvPicPr>
          <p:cNvPr id="116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53" y="3997178"/>
            <a:ext cx="1268734" cy="476663"/>
          </a:xfrm>
          <a:prstGeom prst="rect">
            <a:avLst/>
          </a:prstGeom>
        </p:spPr>
      </p:pic>
      <p:pic>
        <p:nvPicPr>
          <p:cNvPr id="116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17" y="4473842"/>
            <a:ext cx="1268736" cy="476666"/>
          </a:xfrm>
          <a:prstGeom prst="rect">
            <a:avLst/>
          </a:prstGeom>
        </p:spPr>
      </p:pic>
      <p:pic>
        <p:nvPicPr>
          <p:cNvPr id="116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53" y="4473842"/>
            <a:ext cx="1268734" cy="476666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4578457" y="3125967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867416" y="3125967"/>
            <a:ext cx="74058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plays</a:t>
            </a:r>
            <a:endParaRPr sz="22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635603" y="3602184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848368" y="3602184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4673700" y="4078400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5930912" y="4078401"/>
            <a:ext cx="595676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bass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4622904" y="4554617"/>
            <a:ext cx="66043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Keith</a:t>
            </a:r>
            <a:endParaRPr sz="22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848368" y="4554617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16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54" y="3018450"/>
            <a:ext cx="25398" cy="1957455"/>
          </a:xfrm>
          <a:prstGeom prst="rect">
            <a:avLst/>
          </a:prstGeom>
        </p:spPr>
      </p:pic>
      <p:pic>
        <p:nvPicPr>
          <p:cNvPr id="116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3984479"/>
            <a:ext cx="2588269" cy="25398"/>
          </a:xfrm>
          <a:prstGeom prst="rect">
            <a:avLst/>
          </a:prstGeom>
        </p:spPr>
      </p:pic>
      <p:pic>
        <p:nvPicPr>
          <p:cNvPr id="116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4461144"/>
            <a:ext cx="2588269" cy="25398"/>
          </a:xfrm>
          <a:prstGeom prst="rect">
            <a:avLst/>
          </a:prstGeom>
        </p:spPr>
      </p:pic>
      <p:pic>
        <p:nvPicPr>
          <p:cNvPr id="116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3507814"/>
            <a:ext cx="2588269" cy="25398"/>
          </a:xfrm>
          <a:prstGeom prst="rect">
            <a:avLst/>
          </a:prstGeom>
        </p:spPr>
      </p:pic>
      <p:pic>
        <p:nvPicPr>
          <p:cNvPr id="116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18" y="3018450"/>
            <a:ext cx="25398" cy="1957455"/>
          </a:xfrm>
          <a:prstGeom prst="rect">
            <a:avLst/>
          </a:prstGeom>
        </p:spPr>
      </p:pic>
      <p:pic>
        <p:nvPicPr>
          <p:cNvPr id="116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090" y="3018450"/>
            <a:ext cx="25398" cy="1957455"/>
          </a:xfrm>
          <a:prstGeom prst="rect">
            <a:avLst/>
          </a:prstGeom>
        </p:spPr>
      </p:pic>
      <p:pic>
        <p:nvPicPr>
          <p:cNvPr id="116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3031149"/>
            <a:ext cx="2588269" cy="25398"/>
          </a:xfrm>
          <a:prstGeom prst="rect">
            <a:avLst/>
          </a:prstGeom>
        </p:spPr>
      </p:pic>
      <p:pic>
        <p:nvPicPr>
          <p:cNvPr id="117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4937808"/>
            <a:ext cx="2588269" cy="25398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4908634" y="2662450"/>
            <a:ext cx="1352934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instrument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3676820" y="3648092"/>
            <a:ext cx="297197" cy="607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950" spc="5" dirty="0">
                <a:latin typeface="Arial"/>
                <a:cs typeface="Arial"/>
              </a:rPr>
              <a:t>+</a:t>
            </a:r>
            <a:endParaRPr sz="39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7067482" y="3648092"/>
            <a:ext cx="297197" cy="607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950" spc="5" dirty="0">
                <a:latin typeface="Arial"/>
                <a:cs typeface="Arial"/>
              </a:rPr>
              <a:t>=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117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796" y="3048027"/>
            <a:ext cx="3809732" cy="1904867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7861176" y="3132317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9169184" y="3132317"/>
            <a:ext cx="69185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0420047" y="3132317"/>
            <a:ext cx="74058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plays</a:t>
            </a:r>
            <a:endParaRPr sz="225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7918322" y="3608534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9048543" y="3608533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10400998" y="3608534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7956420" y="4084750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9048543" y="4084750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10483542" y="4084751"/>
            <a:ext cx="595676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bass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20" name="text 1"/>
          <p:cNvSpPr txBox="1"/>
          <p:nvPr/>
        </p:nvSpPr>
        <p:spPr>
          <a:xfrm>
            <a:off x="7905623" y="4560966"/>
            <a:ext cx="66043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Keith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21" name="text 1"/>
          <p:cNvSpPr txBox="1"/>
          <p:nvPr/>
        </p:nvSpPr>
        <p:spPr>
          <a:xfrm>
            <a:off x="9175534" y="4560967"/>
            <a:ext cx="671018" cy="3139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40" spc="5" dirty="0">
                <a:latin typeface="Arial"/>
                <a:cs typeface="Arial"/>
              </a:rPr>
              <a:t>&lt;NA&gt;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22" name="text 1"/>
          <p:cNvSpPr txBox="1"/>
          <p:nvPr/>
        </p:nvSpPr>
        <p:spPr>
          <a:xfrm>
            <a:off x="10400998" y="4560966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17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007" y="3022629"/>
            <a:ext cx="25398" cy="1955663"/>
          </a:xfrm>
          <a:prstGeom prst="rect">
            <a:avLst/>
          </a:prstGeom>
        </p:spPr>
      </p:pic>
      <p:pic>
        <p:nvPicPr>
          <p:cNvPr id="117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18" y="3022629"/>
            <a:ext cx="25398" cy="1955663"/>
          </a:xfrm>
          <a:prstGeom prst="rect">
            <a:avLst/>
          </a:prstGeom>
        </p:spPr>
      </p:pic>
      <p:pic>
        <p:nvPicPr>
          <p:cNvPr id="117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3987761"/>
            <a:ext cx="3860529" cy="25398"/>
          </a:xfrm>
          <a:prstGeom prst="rect">
            <a:avLst/>
          </a:prstGeom>
        </p:spPr>
      </p:pic>
      <p:pic>
        <p:nvPicPr>
          <p:cNvPr id="117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4463977"/>
            <a:ext cx="3860529" cy="25398"/>
          </a:xfrm>
          <a:prstGeom prst="rect">
            <a:avLst/>
          </a:prstGeom>
        </p:spPr>
      </p:pic>
      <p:pic>
        <p:nvPicPr>
          <p:cNvPr id="117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3511544"/>
            <a:ext cx="3860529" cy="25398"/>
          </a:xfrm>
          <a:prstGeom prst="rect">
            <a:avLst/>
          </a:prstGeom>
        </p:spPr>
      </p:pic>
      <p:pic>
        <p:nvPicPr>
          <p:cNvPr id="117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97" y="3022629"/>
            <a:ext cx="25398" cy="1955663"/>
          </a:xfrm>
          <a:prstGeom prst="rect">
            <a:avLst/>
          </a:prstGeom>
        </p:spPr>
      </p:pic>
      <p:pic>
        <p:nvPicPr>
          <p:cNvPr id="117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829" y="3022629"/>
            <a:ext cx="25398" cy="1955663"/>
          </a:xfrm>
          <a:prstGeom prst="rect">
            <a:avLst/>
          </a:prstGeom>
        </p:spPr>
      </p:pic>
      <p:pic>
        <p:nvPicPr>
          <p:cNvPr id="117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3035328"/>
            <a:ext cx="3860529" cy="25398"/>
          </a:xfrm>
          <a:prstGeom prst="rect">
            <a:avLst/>
          </a:prstGeom>
        </p:spPr>
      </p:pic>
      <p:pic>
        <p:nvPicPr>
          <p:cNvPr id="118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4940194"/>
            <a:ext cx="3860529" cy="25398"/>
          </a:xfrm>
          <a:prstGeom prst="rect">
            <a:avLst/>
          </a:prstGeom>
        </p:spPr>
      </p:pic>
      <p:sp>
        <p:nvSpPr>
          <p:cNvPr id="1123" name="text 1"/>
          <p:cNvSpPr txBox="1"/>
          <p:nvPr/>
        </p:nvSpPr>
        <p:spPr>
          <a:xfrm>
            <a:off x="2025936" y="1768370"/>
            <a:ext cx="664060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band  %&gt;%  </a:t>
            </a:r>
            <a:r>
              <a:rPr sz="2350" spc="5" dirty="0">
                <a:latin typeface="Arial"/>
                <a:cs typeface="Arial"/>
              </a:rPr>
              <a:t>right_join(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instrument,  by  =  "name"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05701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object 12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1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1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8" y="1525410"/>
            <a:ext cx="8328382" cy="808544"/>
          </a:xfrm>
          <a:prstGeom prst="rect">
            <a:avLst/>
          </a:prstGeom>
        </p:spPr>
      </p:pic>
      <p:pic>
        <p:nvPicPr>
          <p:cNvPr id="11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34" y="1522236"/>
            <a:ext cx="8334729" cy="814893"/>
          </a:xfrm>
          <a:prstGeom prst="rect">
            <a:avLst/>
          </a:prstGeom>
        </p:spPr>
      </p:pic>
      <p:pic>
        <p:nvPicPr>
          <p:cNvPr id="11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776392" y="412168"/>
            <a:ext cx="2177840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CA" sz="5000" spc="5" dirty="0">
                <a:latin typeface="Arial"/>
                <a:cs typeface="Arial"/>
              </a:rPr>
              <a:t>f</a:t>
            </a:r>
            <a:r>
              <a:rPr sz="5000" spc="5" dirty="0" err="1">
                <a:latin typeface="Arial"/>
                <a:cs typeface="Arial"/>
              </a:rPr>
              <a:t>ull</a:t>
            </a:r>
            <a:r>
              <a:rPr lang="en-US" sz="5000" spc="5" dirty="0" err="1">
                <a:latin typeface="Arial"/>
                <a:cs typeface="Arial"/>
              </a:rPr>
              <a:t>_join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11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1" y="3050419"/>
            <a:ext cx="1271303" cy="476216"/>
          </a:xfrm>
          <a:prstGeom prst="rect">
            <a:avLst/>
          </a:prstGeom>
        </p:spPr>
      </p:pic>
      <p:pic>
        <p:nvPicPr>
          <p:cNvPr id="11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4" y="3050419"/>
            <a:ext cx="1271304" cy="476216"/>
          </a:xfrm>
          <a:prstGeom prst="rect">
            <a:avLst/>
          </a:prstGeom>
        </p:spPr>
      </p:pic>
      <p:pic>
        <p:nvPicPr>
          <p:cNvPr id="11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1" y="3526636"/>
            <a:ext cx="1271303" cy="476216"/>
          </a:xfrm>
          <a:prstGeom prst="rect">
            <a:avLst/>
          </a:prstGeom>
        </p:spPr>
      </p:pic>
      <p:pic>
        <p:nvPicPr>
          <p:cNvPr id="11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4" y="3526636"/>
            <a:ext cx="1271304" cy="476216"/>
          </a:xfrm>
          <a:prstGeom prst="rect">
            <a:avLst/>
          </a:prstGeom>
        </p:spPr>
      </p:pic>
      <p:pic>
        <p:nvPicPr>
          <p:cNvPr id="118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1" y="4002852"/>
            <a:ext cx="1271303" cy="476216"/>
          </a:xfrm>
          <a:prstGeom prst="rect">
            <a:avLst/>
          </a:prstGeom>
        </p:spPr>
      </p:pic>
      <p:pic>
        <p:nvPicPr>
          <p:cNvPr id="119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4" y="4002852"/>
            <a:ext cx="1271304" cy="476216"/>
          </a:xfrm>
          <a:prstGeom prst="rect">
            <a:avLst/>
          </a:prstGeom>
        </p:spPr>
      </p:pic>
      <p:pic>
        <p:nvPicPr>
          <p:cNvPr id="11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1" y="4479069"/>
            <a:ext cx="1271303" cy="476216"/>
          </a:xfrm>
          <a:prstGeom prst="rect">
            <a:avLst/>
          </a:prstGeom>
        </p:spPr>
      </p:pic>
      <p:pic>
        <p:nvPicPr>
          <p:cNvPr id="11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4" y="4479069"/>
            <a:ext cx="1271304" cy="47621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92551" y="3132317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400559" y="3132317"/>
            <a:ext cx="69185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75096" y="3608534"/>
            <a:ext cx="5956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Mick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311665" y="3608534"/>
            <a:ext cx="877484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Stones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149697" y="4084750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279918" y="4084750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187795" y="4560966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279918" y="4560967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19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136" y="3025021"/>
            <a:ext cx="25398" cy="1955663"/>
          </a:xfrm>
          <a:prstGeom prst="rect">
            <a:avLst/>
          </a:prstGeom>
        </p:spPr>
      </p:pic>
      <p:pic>
        <p:nvPicPr>
          <p:cNvPr id="119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3990153"/>
            <a:ext cx="2593403" cy="25398"/>
          </a:xfrm>
          <a:prstGeom prst="rect">
            <a:avLst/>
          </a:prstGeom>
        </p:spPr>
      </p:pic>
      <p:pic>
        <p:nvPicPr>
          <p:cNvPr id="119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4466370"/>
            <a:ext cx="2593403" cy="25398"/>
          </a:xfrm>
          <a:prstGeom prst="rect">
            <a:avLst/>
          </a:prstGeom>
        </p:spPr>
      </p:pic>
      <p:pic>
        <p:nvPicPr>
          <p:cNvPr id="119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3513936"/>
            <a:ext cx="2593403" cy="25398"/>
          </a:xfrm>
          <a:prstGeom prst="rect">
            <a:avLst/>
          </a:prstGeom>
        </p:spPr>
      </p:pic>
      <p:pic>
        <p:nvPicPr>
          <p:cNvPr id="11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32" y="3025021"/>
            <a:ext cx="25398" cy="1955663"/>
          </a:xfrm>
          <a:prstGeom prst="rect">
            <a:avLst/>
          </a:prstGeom>
        </p:spPr>
      </p:pic>
      <p:pic>
        <p:nvPicPr>
          <p:cNvPr id="119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439" y="3025021"/>
            <a:ext cx="25398" cy="1955663"/>
          </a:xfrm>
          <a:prstGeom prst="rect">
            <a:avLst/>
          </a:prstGeom>
        </p:spPr>
      </p:pic>
      <p:pic>
        <p:nvPicPr>
          <p:cNvPr id="11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3037720"/>
            <a:ext cx="2593403" cy="25398"/>
          </a:xfrm>
          <a:prstGeom prst="rect">
            <a:avLst/>
          </a:prstGeom>
        </p:spPr>
      </p:pic>
      <p:pic>
        <p:nvPicPr>
          <p:cNvPr id="120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4942587"/>
            <a:ext cx="2593403" cy="25398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778303" y="2656100"/>
            <a:ext cx="64376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2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17" y="3043849"/>
            <a:ext cx="1268736" cy="476664"/>
          </a:xfrm>
          <a:prstGeom prst="rect">
            <a:avLst/>
          </a:prstGeom>
        </p:spPr>
      </p:pic>
      <p:pic>
        <p:nvPicPr>
          <p:cNvPr id="120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53" y="3043849"/>
            <a:ext cx="1268734" cy="476664"/>
          </a:xfrm>
          <a:prstGeom prst="rect">
            <a:avLst/>
          </a:prstGeom>
        </p:spPr>
      </p:pic>
      <p:pic>
        <p:nvPicPr>
          <p:cNvPr id="120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17" y="3520513"/>
            <a:ext cx="1268736" cy="476665"/>
          </a:xfrm>
          <a:prstGeom prst="rect">
            <a:avLst/>
          </a:prstGeom>
        </p:spPr>
      </p:pic>
      <p:pic>
        <p:nvPicPr>
          <p:cNvPr id="120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53" y="3520513"/>
            <a:ext cx="1268734" cy="476665"/>
          </a:xfrm>
          <a:prstGeom prst="rect">
            <a:avLst/>
          </a:prstGeom>
        </p:spPr>
      </p:pic>
      <p:pic>
        <p:nvPicPr>
          <p:cNvPr id="120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17" y="3997178"/>
            <a:ext cx="1268736" cy="476663"/>
          </a:xfrm>
          <a:prstGeom prst="rect">
            <a:avLst/>
          </a:prstGeom>
        </p:spPr>
      </p:pic>
      <p:pic>
        <p:nvPicPr>
          <p:cNvPr id="120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53" y="3997178"/>
            <a:ext cx="1268734" cy="476663"/>
          </a:xfrm>
          <a:prstGeom prst="rect">
            <a:avLst/>
          </a:prstGeom>
        </p:spPr>
      </p:pic>
      <p:pic>
        <p:nvPicPr>
          <p:cNvPr id="120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17" y="4473842"/>
            <a:ext cx="1268736" cy="476666"/>
          </a:xfrm>
          <a:prstGeom prst="rect">
            <a:avLst/>
          </a:prstGeom>
        </p:spPr>
      </p:pic>
      <p:pic>
        <p:nvPicPr>
          <p:cNvPr id="120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53" y="4473842"/>
            <a:ext cx="1268734" cy="476666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4578457" y="3125967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867416" y="3125967"/>
            <a:ext cx="74058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plays</a:t>
            </a:r>
            <a:endParaRPr sz="22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635603" y="3602184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848368" y="3602184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4673700" y="4078400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5930912" y="4078401"/>
            <a:ext cx="595676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bass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4622904" y="4554617"/>
            <a:ext cx="66043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Keith</a:t>
            </a:r>
            <a:endParaRPr sz="22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848368" y="4554617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20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54" y="3018450"/>
            <a:ext cx="25398" cy="1957455"/>
          </a:xfrm>
          <a:prstGeom prst="rect">
            <a:avLst/>
          </a:prstGeom>
        </p:spPr>
      </p:pic>
      <p:pic>
        <p:nvPicPr>
          <p:cNvPr id="121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3984479"/>
            <a:ext cx="2588269" cy="25398"/>
          </a:xfrm>
          <a:prstGeom prst="rect">
            <a:avLst/>
          </a:prstGeom>
        </p:spPr>
      </p:pic>
      <p:pic>
        <p:nvPicPr>
          <p:cNvPr id="121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4461144"/>
            <a:ext cx="2588269" cy="25398"/>
          </a:xfrm>
          <a:prstGeom prst="rect">
            <a:avLst/>
          </a:prstGeom>
        </p:spPr>
      </p:pic>
      <p:pic>
        <p:nvPicPr>
          <p:cNvPr id="121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3507814"/>
            <a:ext cx="2588269" cy="25398"/>
          </a:xfrm>
          <a:prstGeom prst="rect">
            <a:avLst/>
          </a:prstGeom>
        </p:spPr>
      </p:pic>
      <p:pic>
        <p:nvPicPr>
          <p:cNvPr id="121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18" y="3018450"/>
            <a:ext cx="25398" cy="1957455"/>
          </a:xfrm>
          <a:prstGeom prst="rect">
            <a:avLst/>
          </a:prstGeom>
        </p:spPr>
      </p:pic>
      <p:pic>
        <p:nvPicPr>
          <p:cNvPr id="121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090" y="3018450"/>
            <a:ext cx="25398" cy="1957455"/>
          </a:xfrm>
          <a:prstGeom prst="rect">
            <a:avLst/>
          </a:prstGeom>
        </p:spPr>
      </p:pic>
      <p:pic>
        <p:nvPicPr>
          <p:cNvPr id="121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3031149"/>
            <a:ext cx="2588269" cy="25398"/>
          </a:xfrm>
          <a:prstGeom prst="rect">
            <a:avLst/>
          </a:prstGeom>
        </p:spPr>
      </p:pic>
      <p:pic>
        <p:nvPicPr>
          <p:cNvPr id="121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4937808"/>
            <a:ext cx="2588269" cy="25398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4908634" y="2662450"/>
            <a:ext cx="1352934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instrument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3676820" y="3648092"/>
            <a:ext cx="297197" cy="607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950" spc="5" dirty="0">
                <a:latin typeface="Arial"/>
                <a:cs typeface="Arial"/>
              </a:rPr>
              <a:t>+</a:t>
            </a:r>
            <a:endParaRPr sz="39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7067482" y="3648092"/>
            <a:ext cx="297197" cy="607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950" spc="5" dirty="0">
                <a:latin typeface="Arial"/>
                <a:cs typeface="Arial"/>
              </a:rPr>
              <a:t>=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121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796" y="3048027"/>
            <a:ext cx="3809732" cy="2381083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7861176" y="3132317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9169184" y="3132317"/>
            <a:ext cx="69185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0420047" y="3132317"/>
            <a:ext cx="74058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plays</a:t>
            </a:r>
            <a:endParaRPr sz="225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7943721" y="3608534"/>
            <a:ext cx="5956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Mick</a:t>
            </a:r>
            <a:endParaRPr sz="22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9080290" y="3608534"/>
            <a:ext cx="877484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Stones</a:t>
            </a:r>
            <a:endParaRPr sz="21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10445444" y="3608533"/>
            <a:ext cx="671018" cy="3139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40" spc="5" dirty="0">
                <a:latin typeface="Arial"/>
                <a:cs typeface="Arial"/>
              </a:rPr>
              <a:t>&lt;NA&gt;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7918322" y="4084750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9048543" y="4084750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10400998" y="4084750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52" name="text 1"/>
          <p:cNvSpPr txBox="1"/>
          <p:nvPr/>
        </p:nvSpPr>
        <p:spPr>
          <a:xfrm>
            <a:off x="7956420" y="4560966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53" name="text 1"/>
          <p:cNvSpPr txBox="1"/>
          <p:nvPr/>
        </p:nvSpPr>
        <p:spPr>
          <a:xfrm>
            <a:off x="9048543" y="4560967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54" name="text 1"/>
          <p:cNvSpPr txBox="1"/>
          <p:nvPr/>
        </p:nvSpPr>
        <p:spPr>
          <a:xfrm>
            <a:off x="10483542" y="4560967"/>
            <a:ext cx="595676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bass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55" name="text 1"/>
          <p:cNvSpPr txBox="1"/>
          <p:nvPr/>
        </p:nvSpPr>
        <p:spPr>
          <a:xfrm>
            <a:off x="7905623" y="5037183"/>
            <a:ext cx="66043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Keith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56" name="text 1"/>
          <p:cNvSpPr txBox="1"/>
          <p:nvPr/>
        </p:nvSpPr>
        <p:spPr>
          <a:xfrm>
            <a:off x="9175534" y="5037183"/>
            <a:ext cx="671018" cy="3139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40" spc="5" dirty="0">
                <a:latin typeface="Arial"/>
                <a:cs typeface="Arial"/>
              </a:rPr>
              <a:t>&lt;NA&gt;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57" name="text 1"/>
          <p:cNvSpPr txBox="1"/>
          <p:nvPr/>
        </p:nvSpPr>
        <p:spPr>
          <a:xfrm>
            <a:off x="10400998" y="5037183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21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007" y="3022629"/>
            <a:ext cx="25398" cy="2431879"/>
          </a:xfrm>
          <a:prstGeom prst="rect">
            <a:avLst/>
          </a:prstGeom>
        </p:spPr>
      </p:pic>
      <p:pic>
        <p:nvPicPr>
          <p:cNvPr id="121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18" y="3022629"/>
            <a:ext cx="25398" cy="2431879"/>
          </a:xfrm>
          <a:prstGeom prst="rect">
            <a:avLst/>
          </a:prstGeom>
        </p:spPr>
      </p:pic>
      <p:pic>
        <p:nvPicPr>
          <p:cNvPr id="122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3987761"/>
            <a:ext cx="3860529" cy="25398"/>
          </a:xfrm>
          <a:prstGeom prst="rect">
            <a:avLst/>
          </a:prstGeom>
        </p:spPr>
      </p:pic>
      <p:pic>
        <p:nvPicPr>
          <p:cNvPr id="122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4463977"/>
            <a:ext cx="3860529" cy="25398"/>
          </a:xfrm>
          <a:prstGeom prst="rect">
            <a:avLst/>
          </a:prstGeom>
        </p:spPr>
      </p:pic>
      <p:pic>
        <p:nvPicPr>
          <p:cNvPr id="122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4940194"/>
            <a:ext cx="3860529" cy="25398"/>
          </a:xfrm>
          <a:prstGeom prst="rect">
            <a:avLst/>
          </a:prstGeom>
        </p:spPr>
      </p:pic>
      <p:pic>
        <p:nvPicPr>
          <p:cNvPr id="122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3511544"/>
            <a:ext cx="3860529" cy="25398"/>
          </a:xfrm>
          <a:prstGeom prst="rect">
            <a:avLst/>
          </a:prstGeom>
        </p:spPr>
      </p:pic>
      <p:pic>
        <p:nvPicPr>
          <p:cNvPr id="122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97" y="3022629"/>
            <a:ext cx="25398" cy="2431879"/>
          </a:xfrm>
          <a:prstGeom prst="rect">
            <a:avLst/>
          </a:prstGeom>
        </p:spPr>
      </p:pic>
      <p:pic>
        <p:nvPicPr>
          <p:cNvPr id="122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829" y="3022629"/>
            <a:ext cx="25398" cy="2431879"/>
          </a:xfrm>
          <a:prstGeom prst="rect">
            <a:avLst/>
          </a:prstGeom>
        </p:spPr>
      </p:pic>
      <p:pic>
        <p:nvPicPr>
          <p:cNvPr id="122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3035328"/>
            <a:ext cx="3860529" cy="25398"/>
          </a:xfrm>
          <a:prstGeom prst="rect">
            <a:avLst/>
          </a:prstGeom>
        </p:spPr>
      </p:pic>
      <p:pic>
        <p:nvPicPr>
          <p:cNvPr id="122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5416411"/>
            <a:ext cx="3860529" cy="25398"/>
          </a:xfrm>
          <a:prstGeom prst="rect">
            <a:avLst/>
          </a:prstGeom>
        </p:spPr>
      </p:pic>
      <p:sp>
        <p:nvSpPr>
          <p:cNvPr id="1158" name="text 1"/>
          <p:cNvSpPr txBox="1"/>
          <p:nvPr/>
        </p:nvSpPr>
        <p:spPr>
          <a:xfrm>
            <a:off x="2025937" y="1768370"/>
            <a:ext cx="6437981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band  %&gt;%  </a:t>
            </a:r>
            <a:r>
              <a:rPr sz="2350" spc="5" dirty="0">
                <a:latin typeface="Arial"/>
                <a:cs typeface="Arial"/>
              </a:rPr>
              <a:t>full_join(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instrument,  by  =  "name"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7854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bject 12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2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2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8" y="1525410"/>
            <a:ext cx="8328382" cy="808544"/>
          </a:xfrm>
          <a:prstGeom prst="rect">
            <a:avLst/>
          </a:prstGeom>
        </p:spPr>
      </p:pic>
      <p:pic>
        <p:nvPicPr>
          <p:cNvPr id="12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34" y="1522236"/>
            <a:ext cx="8334729" cy="814893"/>
          </a:xfrm>
          <a:prstGeom prst="rect">
            <a:avLst/>
          </a:prstGeom>
        </p:spPr>
      </p:pic>
      <p:pic>
        <p:nvPicPr>
          <p:cNvPr id="12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187134" y="324054"/>
            <a:ext cx="2782813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CA" sz="5000" spc="5" dirty="0" err="1">
                <a:latin typeface="Arial"/>
                <a:cs typeface="Arial"/>
              </a:rPr>
              <a:t>i</a:t>
            </a:r>
            <a:r>
              <a:rPr sz="5000" spc="5" dirty="0" err="1">
                <a:latin typeface="Arial"/>
                <a:cs typeface="Arial"/>
              </a:rPr>
              <a:t>nner</a:t>
            </a:r>
            <a:r>
              <a:rPr lang="en-US" sz="5000" spc="5" dirty="0" err="1">
                <a:latin typeface="Arial"/>
                <a:cs typeface="Arial"/>
              </a:rPr>
              <a:t>_join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12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1" y="3050419"/>
            <a:ext cx="1271303" cy="476216"/>
          </a:xfrm>
          <a:prstGeom prst="rect">
            <a:avLst/>
          </a:prstGeom>
        </p:spPr>
      </p:pic>
      <p:pic>
        <p:nvPicPr>
          <p:cNvPr id="12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4" y="3050419"/>
            <a:ext cx="1271304" cy="476216"/>
          </a:xfrm>
          <a:prstGeom prst="rect">
            <a:avLst/>
          </a:prstGeom>
        </p:spPr>
      </p:pic>
      <p:pic>
        <p:nvPicPr>
          <p:cNvPr id="12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1" y="3526636"/>
            <a:ext cx="1271303" cy="476216"/>
          </a:xfrm>
          <a:prstGeom prst="rect">
            <a:avLst/>
          </a:prstGeom>
        </p:spPr>
      </p:pic>
      <p:pic>
        <p:nvPicPr>
          <p:cNvPr id="12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4" y="3526636"/>
            <a:ext cx="1271304" cy="476216"/>
          </a:xfrm>
          <a:prstGeom prst="rect">
            <a:avLst/>
          </a:prstGeom>
        </p:spPr>
      </p:pic>
      <p:pic>
        <p:nvPicPr>
          <p:cNvPr id="123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1" y="4002852"/>
            <a:ext cx="1271303" cy="476216"/>
          </a:xfrm>
          <a:prstGeom prst="rect">
            <a:avLst/>
          </a:prstGeom>
        </p:spPr>
      </p:pic>
      <p:pic>
        <p:nvPicPr>
          <p:cNvPr id="123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4" y="4002852"/>
            <a:ext cx="1271304" cy="476216"/>
          </a:xfrm>
          <a:prstGeom prst="rect">
            <a:avLst/>
          </a:prstGeom>
        </p:spPr>
      </p:pic>
      <p:pic>
        <p:nvPicPr>
          <p:cNvPr id="12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1" y="4479069"/>
            <a:ext cx="1271303" cy="476216"/>
          </a:xfrm>
          <a:prstGeom prst="rect">
            <a:avLst/>
          </a:prstGeom>
        </p:spPr>
      </p:pic>
      <p:pic>
        <p:nvPicPr>
          <p:cNvPr id="123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4" y="4479069"/>
            <a:ext cx="1271304" cy="47621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92551" y="3132317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400559" y="3132317"/>
            <a:ext cx="69185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75096" y="3608534"/>
            <a:ext cx="5956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Mick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311665" y="3608534"/>
            <a:ext cx="877484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Stones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149697" y="4084750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279918" y="4084750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187795" y="4560966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279918" y="4560967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24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136" y="3025021"/>
            <a:ext cx="25398" cy="1955663"/>
          </a:xfrm>
          <a:prstGeom prst="rect">
            <a:avLst/>
          </a:prstGeom>
        </p:spPr>
      </p:pic>
      <p:pic>
        <p:nvPicPr>
          <p:cNvPr id="124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3990153"/>
            <a:ext cx="2593403" cy="25398"/>
          </a:xfrm>
          <a:prstGeom prst="rect">
            <a:avLst/>
          </a:prstGeom>
        </p:spPr>
      </p:pic>
      <p:pic>
        <p:nvPicPr>
          <p:cNvPr id="124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4466370"/>
            <a:ext cx="2593403" cy="25398"/>
          </a:xfrm>
          <a:prstGeom prst="rect">
            <a:avLst/>
          </a:prstGeom>
        </p:spPr>
      </p:pic>
      <p:pic>
        <p:nvPicPr>
          <p:cNvPr id="12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3513936"/>
            <a:ext cx="2593403" cy="25398"/>
          </a:xfrm>
          <a:prstGeom prst="rect">
            <a:avLst/>
          </a:prstGeom>
        </p:spPr>
      </p:pic>
      <p:pic>
        <p:nvPicPr>
          <p:cNvPr id="124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32" y="3025021"/>
            <a:ext cx="25398" cy="1955663"/>
          </a:xfrm>
          <a:prstGeom prst="rect">
            <a:avLst/>
          </a:prstGeom>
        </p:spPr>
      </p:pic>
      <p:pic>
        <p:nvPicPr>
          <p:cNvPr id="124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439" y="3025021"/>
            <a:ext cx="25398" cy="1955663"/>
          </a:xfrm>
          <a:prstGeom prst="rect">
            <a:avLst/>
          </a:prstGeom>
        </p:spPr>
      </p:pic>
      <p:pic>
        <p:nvPicPr>
          <p:cNvPr id="12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3037720"/>
            <a:ext cx="2593403" cy="25398"/>
          </a:xfrm>
          <a:prstGeom prst="rect">
            <a:avLst/>
          </a:prstGeom>
        </p:spPr>
      </p:pic>
      <p:pic>
        <p:nvPicPr>
          <p:cNvPr id="124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4942587"/>
            <a:ext cx="2593403" cy="25398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778303" y="2656100"/>
            <a:ext cx="64376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24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17" y="3043849"/>
            <a:ext cx="1268736" cy="476664"/>
          </a:xfrm>
          <a:prstGeom prst="rect">
            <a:avLst/>
          </a:prstGeom>
        </p:spPr>
      </p:pic>
      <p:pic>
        <p:nvPicPr>
          <p:cNvPr id="124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53" y="3043849"/>
            <a:ext cx="1268734" cy="476664"/>
          </a:xfrm>
          <a:prstGeom prst="rect">
            <a:avLst/>
          </a:prstGeom>
        </p:spPr>
      </p:pic>
      <p:pic>
        <p:nvPicPr>
          <p:cNvPr id="125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17" y="3520513"/>
            <a:ext cx="1268736" cy="476665"/>
          </a:xfrm>
          <a:prstGeom prst="rect">
            <a:avLst/>
          </a:prstGeom>
        </p:spPr>
      </p:pic>
      <p:pic>
        <p:nvPicPr>
          <p:cNvPr id="125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53" y="3520513"/>
            <a:ext cx="1268734" cy="476665"/>
          </a:xfrm>
          <a:prstGeom prst="rect">
            <a:avLst/>
          </a:prstGeom>
        </p:spPr>
      </p:pic>
      <p:pic>
        <p:nvPicPr>
          <p:cNvPr id="12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17" y="3997178"/>
            <a:ext cx="1268736" cy="476663"/>
          </a:xfrm>
          <a:prstGeom prst="rect">
            <a:avLst/>
          </a:prstGeom>
        </p:spPr>
      </p:pic>
      <p:pic>
        <p:nvPicPr>
          <p:cNvPr id="12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53" y="3997178"/>
            <a:ext cx="1268734" cy="476663"/>
          </a:xfrm>
          <a:prstGeom prst="rect">
            <a:avLst/>
          </a:prstGeom>
        </p:spPr>
      </p:pic>
      <p:pic>
        <p:nvPicPr>
          <p:cNvPr id="125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17" y="4473842"/>
            <a:ext cx="1268736" cy="476666"/>
          </a:xfrm>
          <a:prstGeom prst="rect">
            <a:avLst/>
          </a:prstGeom>
        </p:spPr>
      </p:pic>
      <p:pic>
        <p:nvPicPr>
          <p:cNvPr id="125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53" y="4473842"/>
            <a:ext cx="1268734" cy="476666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4578457" y="3125967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867416" y="3125967"/>
            <a:ext cx="74058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plays</a:t>
            </a:r>
            <a:endParaRPr sz="22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635603" y="3602184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848368" y="3602184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4673700" y="4078400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5930912" y="4078401"/>
            <a:ext cx="595676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bass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4622904" y="4554617"/>
            <a:ext cx="66043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Keith</a:t>
            </a:r>
            <a:endParaRPr sz="22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848368" y="4554617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25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54" y="3018450"/>
            <a:ext cx="25398" cy="1957455"/>
          </a:xfrm>
          <a:prstGeom prst="rect">
            <a:avLst/>
          </a:prstGeom>
        </p:spPr>
      </p:pic>
      <p:pic>
        <p:nvPicPr>
          <p:cNvPr id="125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3984479"/>
            <a:ext cx="2588269" cy="25398"/>
          </a:xfrm>
          <a:prstGeom prst="rect">
            <a:avLst/>
          </a:prstGeom>
        </p:spPr>
      </p:pic>
      <p:pic>
        <p:nvPicPr>
          <p:cNvPr id="125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4461144"/>
            <a:ext cx="2588269" cy="25398"/>
          </a:xfrm>
          <a:prstGeom prst="rect">
            <a:avLst/>
          </a:prstGeom>
        </p:spPr>
      </p:pic>
      <p:pic>
        <p:nvPicPr>
          <p:cNvPr id="125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3507814"/>
            <a:ext cx="2588269" cy="25398"/>
          </a:xfrm>
          <a:prstGeom prst="rect">
            <a:avLst/>
          </a:prstGeom>
        </p:spPr>
      </p:pic>
      <p:pic>
        <p:nvPicPr>
          <p:cNvPr id="126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18" y="3018450"/>
            <a:ext cx="25398" cy="1957455"/>
          </a:xfrm>
          <a:prstGeom prst="rect">
            <a:avLst/>
          </a:prstGeom>
        </p:spPr>
      </p:pic>
      <p:pic>
        <p:nvPicPr>
          <p:cNvPr id="126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090" y="3018450"/>
            <a:ext cx="25398" cy="1957455"/>
          </a:xfrm>
          <a:prstGeom prst="rect">
            <a:avLst/>
          </a:prstGeom>
        </p:spPr>
      </p:pic>
      <p:pic>
        <p:nvPicPr>
          <p:cNvPr id="126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3031149"/>
            <a:ext cx="2588269" cy="25398"/>
          </a:xfrm>
          <a:prstGeom prst="rect">
            <a:avLst/>
          </a:prstGeom>
        </p:spPr>
      </p:pic>
      <p:pic>
        <p:nvPicPr>
          <p:cNvPr id="126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4937808"/>
            <a:ext cx="2588269" cy="25398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4908634" y="2662450"/>
            <a:ext cx="1352934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instrument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3676820" y="3648092"/>
            <a:ext cx="297197" cy="607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950" spc="5" dirty="0">
                <a:latin typeface="Arial"/>
                <a:cs typeface="Arial"/>
              </a:rPr>
              <a:t>+</a:t>
            </a:r>
            <a:endParaRPr sz="39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7067482" y="3648092"/>
            <a:ext cx="297197" cy="607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950" spc="5" dirty="0">
                <a:latin typeface="Arial"/>
                <a:cs typeface="Arial"/>
              </a:rPr>
              <a:t>=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126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796" y="3048027"/>
            <a:ext cx="1269911" cy="476216"/>
          </a:xfrm>
          <a:prstGeom prst="rect">
            <a:avLst/>
          </a:prstGeom>
        </p:spPr>
      </p:pic>
      <p:pic>
        <p:nvPicPr>
          <p:cNvPr id="126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707" y="3048027"/>
            <a:ext cx="1269911" cy="476216"/>
          </a:xfrm>
          <a:prstGeom prst="rect">
            <a:avLst/>
          </a:prstGeom>
        </p:spPr>
      </p:pic>
      <p:pic>
        <p:nvPicPr>
          <p:cNvPr id="126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617" y="3048027"/>
            <a:ext cx="1269911" cy="476216"/>
          </a:xfrm>
          <a:prstGeom prst="rect">
            <a:avLst/>
          </a:prstGeom>
        </p:spPr>
      </p:pic>
      <p:pic>
        <p:nvPicPr>
          <p:cNvPr id="126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796" y="3524243"/>
            <a:ext cx="1269911" cy="476216"/>
          </a:xfrm>
          <a:prstGeom prst="rect">
            <a:avLst/>
          </a:prstGeom>
        </p:spPr>
      </p:pic>
      <p:pic>
        <p:nvPicPr>
          <p:cNvPr id="126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707" y="3524243"/>
            <a:ext cx="1269911" cy="476216"/>
          </a:xfrm>
          <a:prstGeom prst="rect">
            <a:avLst/>
          </a:prstGeom>
        </p:spPr>
      </p:pic>
      <p:pic>
        <p:nvPicPr>
          <p:cNvPr id="126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617" y="3524243"/>
            <a:ext cx="1269911" cy="476216"/>
          </a:xfrm>
          <a:prstGeom prst="rect">
            <a:avLst/>
          </a:prstGeom>
        </p:spPr>
      </p:pic>
      <p:pic>
        <p:nvPicPr>
          <p:cNvPr id="127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796" y="4000460"/>
            <a:ext cx="1269911" cy="476216"/>
          </a:xfrm>
          <a:prstGeom prst="rect">
            <a:avLst/>
          </a:prstGeom>
        </p:spPr>
      </p:pic>
      <p:pic>
        <p:nvPicPr>
          <p:cNvPr id="127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707" y="4000460"/>
            <a:ext cx="1269911" cy="476216"/>
          </a:xfrm>
          <a:prstGeom prst="rect">
            <a:avLst/>
          </a:prstGeom>
        </p:spPr>
      </p:pic>
      <p:pic>
        <p:nvPicPr>
          <p:cNvPr id="127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617" y="4000460"/>
            <a:ext cx="1269911" cy="476216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7861176" y="3132317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9169184" y="3132317"/>
            <a:ext cx="69185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0420047" y="3132317"/>
            <a:ext cx="74058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plays</a:t>
            </a:r>
            <a:endParaRPr sz="225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7918322" y="3608534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9048543" y="3608533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10400998" y="3608534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7956420" y="4084750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9048543" y="4084750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10483542" y="4084751"/>
            <a:ext cx="595676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bass</a:t>
            </a:r>
            <a:endParaRPr sz="2150">
              <a:latin typeface="Arial"/>
              <a:cs typeface="Arial"/>
            </a:endParaRPr>
          </a:p>
        </p:txBody>
      </p:sp>
      <p:pic>
        <p:nvPicPr>
          <p:cNvPr id="1273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007" y="3022628"/>
            <a:ext cx="25398" cy="1479446"/>
          </a:xfrm>
          <a:prstGeom prst="rect">
            <a:avLst/>
          </a:prstGeom>
        </p:spPr>
      </p:pic>
      <p:pic>
        <p:nvPicPr>
          <p:cNvPr id="127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18" y="3022628"/>
            <a:ext cx="25398" cy="1479446"/>
          </a:xfrm>
          <a:prstGeom prst="rect">
            <a:avLst/>
          </a:prstGeom>
        </p:spPr>
      </p:pic>
      <p:pic>
        <p:nvPicPr>
          <p:cNvPr id="1275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3987761"/>
            <a:ext cx="3860529" cy="25398"/>
          </a:xfrm>
          <a:prstGeom prst="rect">
            <a:avLst/>
          </a:prstGeom>
        </p:spPr>
      </p:pic>
      <p:pic>
        <p:nvPicPr>
          <p:cNvPr id="127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3511544"/>
            <a:ext cx="3860529" cy="25398"/>
          </a:xfrm>
          <a:prstGeom prst="rect">
            <a:avLst/>
          </a:prstGeom>
        </p:spPr>
      </p:pic>
      <p:pic>
        <p:nvPicPr>
          <p:cNvPr id="127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97" y="3022628"/>
            <a:ext cx="25398" cy="1479446"/>
          </a:xfrm>
          <a:prstGeom prst="rect">
            <a:avLst/>
          </a:prstGeom>
        </p:spPr>
      </p:pic>
      <p:pic>
        <p:nvPicPr>
          <p:cNvPr id="127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829" y="3022628"/>
            <a:ext cx="25398" cy="1479446"/>
          </a:xfrm>
          <a:prstGeom prst="rect">
            <a:avLst/>
          </a:prstGeom>
        </p:spPr>
      </p:pic>
      <p:pic>
        <p:nvPicPr>
          <p:cNvPr id="127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3035328"/>
            <a:ext cx="3860529" cy="25398"/>
          </a:xfrm>
          <a:prstGeom prst="rect">
            <a:avLst/>
          </a:prstGeom>
        </p:spPr>
      </p:pic>
      <p:pic>
        <p:nvPicPr>
          <p:cNvPr id="1280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4463977"/>
            <a:ext cx="3860529" cy="25398"/>
          </a:xfrm>
          <a:prstGeom prst="rect">
            <a:avLst/>
          </a:prstGeom>
        </p:spPr>
      </p:pic>
      <p:sp>
        <p:nvSpPr>
          <p:cNvPr id="96" name="text 1"/>
          <p:cNvSpPr txBox="1"/>
          <p:nvPr/>
        </p:nvSpPr>
        <p:spPr>
          <a:xfrm>
            <a:off x="2025936" y="1768370"/>
            <a:ext cx="6725559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band  %&gt;%  </a:t>
            </a:r>
            <a:r>
              <a:rPr sz="2350" spc="5" dirty="0">
                <a:latin typeface="Arial"/>
                <a:cs typeface="Arial"/>
              </a:rPr>
              <a:t>inner_join(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instrument,  by  =  "name"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79416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bject 12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2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2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48" y="3073424"/>
            <a:ext cx="2330286" cy="3784335"/>
          </a:xfrm>
          <a:prstGeom prst="rect">
            <a:avLst/>
          </a:prstGeom>
        </p:spPr>
      </p:pic>
      <p:pic>
        <p:nvPicPr>
          <p:cNvPr id="12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87" y="1986814"/>
            <a:ext cx="4796221" cy="768400"/>
          </a:xfrm>
          <a:prstGeom prst="rect">
            <a:avLst/>
          </a:prstGeom>
        </p:spPr>
      </p:pic>
      <p:pic>
        <p:nvPicPr>
          <p:cNvPr id="12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2" y="1983640"/>
            <a:ext cx="4802570" cy="77474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41733" y="2207092"/>
            <a:ext cx="2955296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solidFill>
                  <a:srgbClr val="0365C0"/>
                </a:solidFill>
                <a:latin typeface="Arial"/>
                <a:cs typeface="Arial"/>
              </a:rPr>
              <a:t>View(flights["carrier"])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2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000" y="1986814"/>
            <a:ext cx="3019894" cy="768400"/>
          </a:xfrm>
          <a:prstGeom prst="rect">
            <a:avLst/>
          </a:prstGeom>
        </p:spPr>
      </p:pic>
      <p:pic>
        <p:nvPicPr>
          <p:cNvPr id="12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26" y="1983640"/>
            <a:ext cx="3026244" cy="77474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381730" y="2204822"/>
            <a:ext cx="1913344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solidFill>
                  <a:srgbClr val="0365C0"/>
                </a:solidFill>
                <a:latin typeface="Arial"/>
                <a:cs typeface="Arial"/>
              </a:rPr>
              <a:t>View(airlines)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128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5" y="3086124"/>
            <a:ext cx="5593957" cy="377163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462159" y="517912"/>
            <a:ext cx="5047857" cy="7231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99" spc="5" dirty="0">
                <a:latin typeface="Arial"/>
                <a:cs typeface="Arial"/>
              </a:rPr>
              <a:t>Имена авиалиний</a:t>
            </a:r>
            <a:endParaRPr sz="46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30927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object 12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2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600781" y="332309"/>
            <a:ext cx="4601581" cy="7069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594" spc="5" dirty="0">
                <a:solidFill>
                  <a:srgbClr val="005493"/>
                </a:solidFill>
                <a:latin typeface="Arial"/>
                <a:cs typeface="Arial"/>
              </a:rPr>
              <a:t>Самостоятельно</a:t>
            </a:r>
            <a:endParaRPr sz="45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56025" y="1280946"/>
            <a:ext cx="10063139" cy="8910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У каких авиалиний самые большие задержки прилета? Для </a:t>
            </a:r>
          </a:p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решения правильно заполните пропуски ниже</a:t>
            </a:r>
            <a: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  <a:t>. </a:t>
            </a:r>
            <a:endParaRPr lang="ru-RU" sz="30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56025" y="2392436"/>
            <a:ext cx="178221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05493"/>
                </a:solidFill>
                <a:latin typeface="Arial"/>
                <a:cs typeface="Arial"/>
              </a:rPr>
              <a:t>flights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56025" y="2970245"/>
            <a:ext cx="403924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05493"/>
                </a:solidFill>
                <a:latin typeface="Arial"/>
                <a:cs typeface="Arial"/>
              </a:rPr>
              <a:t>    drop_na(arr_delay)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56025" y="3548055"/>
            <a:ext cx="473815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05493"/>
                </a:solidFill>
                <a:latin typeface="Arial"/>
                <a:cs typeface="Arial"/>
              </a:rPr>
              <a:t>                                            %&gt;%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2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28" y="3836121"/>
            <a:ext cx="3643863" cy="24028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127728" y="4067015"/>
            <a:ext cx="448648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05493"/>
                </a:solidFill>
                <a:latin typeface="Arial"/>
                <a:cs typeface="Arial"/>
              </a:rPr>
              <a:t>    group_by(                  )  %&gt;%</a:t>
            </a:r>
            <a:endParaRPr sz="2500" dirty="0">
              <a:latin typeface="Arial"/>
              <a:cs typeface="Arial"/>
            </a:endParaRPr>
          </a:p>
        </p:txBody>
      </p:sp>
      <p:pic>
        <p:nvPicPr>
          <p:cNvPr id="12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87" y="4413930"/>
            <a:ext cx="1738687" cy="24028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56025" y="4703674"/>
            <a:ext cx="473815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05493"/>
                </a:solidFill>
                <a:latin typeface="Arial"/>
                <a:cs typeface="Arial"/>
              </a:rPr>
              <a:t>                                            %&gt;%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2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28" y="4991739"/>
            <a:ext cx="3643863" cy="24028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155115" y="5222634"/>
            <a:ext cx="393473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05493"/>
                </a:solidFill>
                <a:latin typeface="Arial"/>
                <a:cs typeface="Arial"/>
              </a:rPr>
              <a:t>    arrange(            </a:t>
            </a:r>
            <a:r>
              <a:rPr lang="ru-RU" sz="2500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2500" spc="5" dirty="0">
                <a:solidFill>
                  <a:srgbClr val="005493"/>
                </a:solidFill>
                <a:latin typeface="Arial"/>
                <a:cs typeface="Arial"/>
              </a:rPr>
              <a:t> )    </a:t>
            </a:r>
            <a:r>
              <a:rPr sz="2150" spc="5" dirty="0">
                <a:solidFill>
                  <a:srgbClr val="005493"/>
                </a:solidFill>
                <a:latin typeface="Arial"/>
                <a:cs typeface="Arial"/>
              </a:rPr>
              <a:t>        </a:t>
            </a:r>
            <a:endParaRPr sz="2150" dirty="0">
              <a:latin typeface="Arial"/>
              <a:cs typeface="Arial"/>
            </a:endParaRPr>
          </a:p>
        </p:txBody>
      </p:sp>
      <p:pic>
        <p:nvPicPr>
          <p:cNvPr id="12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869" y="5569549"/>
            <a:ext cx="1357652" cy="24028"/>
          </a:xfrm>
          <a:prstGeom prst="rect">
            <a:avLst/>
          </a:prstGeom>
        </p:spPr>
      </p:pic>
      <p:pic>
        <p:nvPicPr>
          <p:cNvPr id="12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12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  <p:pic>
        <p:nvPicPr>
          <p:cNvPr id="129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185" y="2633814"/>
            <a:ext cx="4198644" cy="110323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142208" y="2848302"/>
            <a:ext cx="3634328" cy="6863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30" b="1" spc="5" dirty="0">
                <a:solidFill>
                  <a:srgbClr val="FFFFFF"/>
                </a:solidFill>
                <a:latin typeface="Arial"/>
                <a:cs typeface="Arial"/>
              </a:rPr>
              <a:t>1. </a:t>
            </a:r>
            <a:r>
              <a:rPr lang="ru-RU" sz="2230" b="1" spc="5" dirty="0">
                <a:solidFill>
                  <a:srgbClr val="FFFFFF"/>
                </a:solidFill>
                <a:latin typeface="Arial"/>
                <a:cs typeface="Arial"/>
              </a:rPr>
              <a:t>Присоедините таблицу</a:t>
            </a:r>
            <a:br>
              <a:rPr lang="ru-RU" sz="223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CA" sz="2230" b="1" spc="5" dirty="0">
                <a:solidFill>
                  <a:srgbClr val="FFFFFF"/>
                </a:solidFill>
                <a:latin typeface="Arial"/>
                <a:cs typeface="Arial"/>
              </a:rPr>
              <a:t>airlines </a:t>
            </a:r>
            <a:r>
              <a:rPr lang="ru-RU" sz="2230" b="1" spc="5" dirty="0">
                <a:solidFill>
                  <a:srgbClr val="FFFFFF"/>
                </a:solidFill>
                <a:latin typeface="Arial"/>
                <a:cs typeface="Arial"/>
              </a:rPr>
              <a:t>к таблице</a:t>
            </a:r>
            <a:r>
              <a:rPr lang="en-CA" sz="2230" b="1" spc="5" dirty="0">
                <a:solidFill>
                  <a:srgbClr val="FFFFFF"/>
                </a:solidFill>
                <a:latin typeface="Arial"/>
                <a:cs typeface="Arial"/>
              </a:rPr>
              <a:t> flights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129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72" y="4000903"/>
            <a:ext cx="5253692" cy="1618221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162782" y="4174797"/>
            <a:ext cx="5064207" cy="13911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6994"/>
            <a:r>
              <a:rPr sz="2260" b="1" spc="5" dirty="0">
                <a:solidFill>
                  <a:srgbClr val="FFFFFF"/>
                </a:solidFill>
                <a:latin typeface="Arial"/>
                <a:cs typeface="Arial"/>
              </a:rPr>
              <a:t>2. </a:t>
            </a:r>
            <a:r>
              <a:rPr lang="ru-RU" sz="2260" b="1" spc="5" dirty="0">
                <a:solidFill>
                  <a:srgbClr val="FFFFFF"/>
                </a:solidFill>
                <a:latin typeface="Arial"/>
                <a:cs typeface="Arial"/>
              </a:rPr>
              <a:t>Посчитайте и отсортируйте</a:t>
            </a:r>
            <a:br>
              <a:rPr lang="ru-RU" sz="226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260" b="1" spc="5" dirty="0">
                <a:solidFill>
                  <a:srgbClr val="FFFFFF"/>
                </a:solidFill>
                <a:latin typeface="Arial"/>
                <a:cs typeface="Arial"/>
              </a:rPr>
              <a:t>средние задержки по авиалиниям</a:t>
            </a:r>
            <a:br>
              <a:rPr lang="ru-RU" sz="226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260" b="1" spc="5" dirty="0">
                <a:solidFill>
                  <a:srgbClr val="FFFFFF"/>
                </a:solidFill>
                <a:latin typeface="Arial"/>
                <a:cs typeface="Arial"/>
              </a:rPr>
              <a:t>Покажите полные названия, а не</a:t>
            </a:r>
            <a:br>
              <a:rPr lang="ru-RU" sz="226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260" b="1" spc="5" dirty="0" err="1">
                <a:solidFill>
                  <a:srgbClr val="FFFFFF"/>
                </a:solidFill>
                <a:latin typeface="Arial"/>
                <a:cs typeface="Arial"/>
              </a:rPr>
              <a:t>абревиатуры</a:t>
            </a:r>
            <a:endParaRPr sz="23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923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130868" y="752663"/>
            <a:ext cx="2036135" cy="7439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34" spc="5" dirty="0">
                <a:latin typeface="Arial"/>
                <a:cs typeface="Arial"/>
              </a:rPr>
              <a:t>select()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470404" y="1769861"/>
            <a:ext cx="5557612" cy="422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45" spc="5" dirty="0">
                <a:latin typeface="Arial"/>
                <a:cs typeface="Arial"/>
              </a:rPr>
              <a:t>Извлечение столбцов по именам</a:t>
            </a:r>
            <a:r>
              <a:rPr sz="2745" spc="5" dirty="0">
                <a:latin typeface="Arial"/>
                <a:cs typeface="Arial"/>
              </a:rPr>
              <a:t>.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805" y="2312457"/>
            <a:ext cx="7296387" cy="808544"/>
          </a:xfrm>
          <a:prstGeom prst="rect">
            <a:avLst/>
          </a:prstGeom>
        </p:spPr>
      </p:pic>
      <p:pic>
        <p:nvPicPr>
          <p:cNvPr id="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31" y="2309283"/>
            <a:ext cx="7302736" cy="81489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546600" y="2555715"/>
            <a:ext cx="4436151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select(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babynames</a:t>
            </a:r>
            <a:r>
              <a:rPr sz="2350" spc="5" dirty="0">
                <a:latin typeface="Arial"/>
                <a:cs typeface="Arial"/>
              </a:rPr>
              <a:t>,  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name</a:t>
            </a:r>
            <a:r>
              <a:rPr sz="2350" spc="5" dirty="0">
                <a:latin typeface="Arial"/>
                <a:cs typeface="Arial"/>
              </a:rPr>
              <a:t>,  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prop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797462" y="3300422"/>
            <a:ext cx="1631216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5" spc="5" dirty="0">
                <a:solidFill>
                  <a:srgbClr val="A6AAA9"/>
                </a:solidFill>
                <a:latin typeface="Arial"/>
                <a:cs typeface="Arial"/>
              </a:rPr>
              <a:t>babynames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51" y="4396301"/>
            <a:ext cx="377234" cy="231429"/>
          </a:xfrm>
          <a:prstGeom prst="rect">
            <a:avLst/>
          </a:prstGeom>
        </p:spPr>
      </p:pic>
      <p:pic>
        <p:nvPicPr>
          <p:cNvPr id="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07" y="3733778"/>
            <a:ext cx="4071391" cy="3123981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559299" y="3815053"/>
            <a:ext cx="501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257749" y="3815053"/>
            <a:ext cx="40107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sex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943501" y="3815053"/>
            <a:ext cx="6437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99120" y="3815053"/>
            <a:ext cx="1433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772173" y="3815053"/>
            <a:ext cx="5155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prop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546599" y="425952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340294" y="4259522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987948" y="4259522"/>
            <a:ext cx="5588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John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914983" y="425952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9655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683279" y="4259522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0.0815</a:t>
            </a:r>
            <a:endParaRPr sz="19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546599" y="469764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340294" y="4697641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854608" y="4697641"/>
            <a:ext cx="8332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William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4914983" y="469764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9532</a:t>
            </a:r>
            <a:endParaRPr sz="19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5683279" y="4697641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0.0805</a:t>
            </a:r>
            <a:endParaRPr sz="19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2546599" y="514211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3340294" y="5142110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905404" y="5142110"/>
            <a:ext cx="740587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James</a:t>
            </a:r>
            <a:endParaRPr sz="19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4914983" y="514211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5927</a:t>
            </a:r>
            <a:endParaRPr sz="195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5683279" y="5142110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0.0501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2546599" y="558657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3340294" y="5586579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3854607" y="5586579"/>
            <a:ext cx="855683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Charles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4914983" y="558657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5348</a:t>
            </a:r>
            <a:endParaRPr sz="19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5683279" y="5586579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0.0451</a:t>
            </a:r>
            <a:endParaRPr sz="1900">
              <a:latin typeface="Arial"/>
              <a:cs typeface="Arial"/>
            </a:endParaRPr>
          </a:p>
        </p:txBody>
      </p:sp>
      <p:sp>
        <p:nvSpPr>
          <p:cNvPr id="64" name="text 1"/>
          <p:cNvSpPr txBox="1"/>
          <p:nvPr/>
        </p:nvSpPr>
        <p:spPr>
          <a:xfrm>
            <a:off x="2546599" y="602469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65" name="text 1"/>
          <p:cNvSpPr txBox="1"/>
          <p:nvPr/>
        </p:nvSpPr>
        <p:spPr>
          <a:xfrm>
            <a:off x="3340294" y="6024698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66" name="text 1"/>
          <p:cNvSpPr txBox="1"/>
          <p:nvPr/>
        </p:nvSpPr>
        <p:spPr>
          <a:xfrm>
            <a:off x="3880005" y="6024698"/>
            <a:ext cx="79957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Garrett</a:t>
            </a:r>
            <a:endParaRPr sz="2000"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5041974" y="6024698"/>
            <a:ext cx="28661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13</a:t>
            </a:r>
            <a:endParaRPr sz="2000"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5683279" y="6024698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0.0001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69" name="text 1"/>
          <p:cNvSpPr txBox="1"/>
          <p:nvPr/>
        </p:nvSpPr>
        <p:spPr>
          <a:xfrm>
            <a:off x="2546599" y="646916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70" name="text 1"/>
          <p:cNvSpPr txBox="1"/>
          <p:nvPr/>
        </p:nvSpPr>
        <p:spPr>
          <a:xfrm>
            <a:off x="3340294" y="6469167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71" name="text 1"/>
          <p:cNvSpPr txBox="1"/>
          <p:nvPr/>
        </p:nvSpPr>
        <p:spPr>
          <a:xfrm>
            <a:off x="3987948" y="6469167"/>
            <a:ext cx="5588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John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2" name="text 1"/>
          <p:cNvSpPr txBox="1"/>
          <p:nvPr/>
        </p:nvSpPr>
        <p:spPr>
          <a:xfrm>
            <a:off x="4914983" y="646916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8769</a:t>
            </a:r>
            <a:endParaRPr sz="1950">
              <a:latin typeface="Arial"/>
              <a:cs typeface="Arial"/>
            </a:endParaRPr>
          </a:p>
        </p:txBody>
      </p:sp>
      <p:sp>
        <p:nvSpPr>
          <p:cNvPr id="73" name="text 1"/>
          <p:cNvSpPr txBox="1"/>
          <p:nvPr/>
        </p:nvSpPr>
        <p:spPr>
          <a:xfrm>
            <a:off x="5746775" y="6469167"/>
            <a:ext cx="62998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0.081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74" name="text 1"/>
          <p:cNvSpPr txBox="1"/>
          <p:nvPr/>
        </p:nvSpPr>
        <p:spPr>
          <a:xfrm>
            <a:off x="2546599" y="6913876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75" name="text 1"/>
          <p:cNvSpPr txBox="1"/>
          <p:nvPr/>
        </p:nvSpPr>
        <p:spPr>
          <a:xfrm>
            <a:off x="3340294" y="6913876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85" name="text 1"/>
          <p:cNvSpPr txBox="1"/>
          <p:nvPr/>
        </p:nvSpPr>
        <p:spPr>
          <a:xfrm>
            <a:off x="3854608" y="6913876"/>
            <a:ext cx="8332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William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86" name="text 1"/>
          <p:cNvSpPr txBox="1"/>
          <p:nvPr/>
        </p:nvSpPr>
        <p:spPr>
          <a:xfrm>
            <a:off x="4914983" y="6913876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8524</a:t>
            </a:r>
            <a:endParaRPr sz="1950">
              <a:latin typeface="Arial"/>
              <a:cs typeface="Arial"/>
            </a:endParaRPr>
          </a:p>
        </p:txBody>
      </p:sp>
      <p:sp>
        <p:nvSpPr>
          <p:cNvPr id="87" name="text 1"/>
          <p:cNvSpPr txBox="1"/>
          <p:nvPr/>
        </p:nvSpPr>
        <p:spPr>
          <a:xfrm>
            <a:off x="5683279" y="6913876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0.0787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08" y="3708381"/>
            <a:ext cx="4122186" cy="3149379"/>
          </a:xfrm>
          <a:prstGeom prst="rect">
            <a:avLst/>
          </a:prstGeom>
        </p:spPr>
      </p:pic>
      <p:pic>
        <p:nvPicPr>
          <p:cNvPr id="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38" y="3733778"/>
            <a:ext cx="2057256" cy="3123981"/>
          </a:xfrm>
          <a:prstGeom prst="rect">
            <a:avLst/>
          </a:prstGeom>
        </p:spPr>
      </p:pic>
      <p:sp>
        <p:nvSpPr>
          <p:cNvPr id="88" name="text 1"/>
          <p:cNvSpPr txBox="1"/>
          <p:nvPr/>
        </p:nvSpPr>
        <p:spPr>
          <a:xfrm>
            <a:off x="7918323" y="3815053"/>
            <a:ext cx="6437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9" name="text 1"/>
          <p:cNvSpPr txBox="1"/>
          <p:nvPr/>
        </p:nvSpPr>
        <p:spPr>
          <a:xfrm>
            <a:off x="8997747" y="3815053"/>
            <a:ext cx="5155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prop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90" name="text 1"/>
          <p:cNvSpPr txBox="1"/>
          <p:nvPr/>
        </p:nvSpPr>
        <p:spPr>
          <a:xfrm>
            <a:off x="7962770" y="4259522"/>
            <a:ext cx="5588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John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1" name="text 1"/>
          <p:cNvSpPr txBox="1"/>
          <p:nvPr/>
        </p:nvSpPr>
        <p:spPr>
          <a:xfrm>
            <a:off x="8908852" y="4259522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0.0815</a:t>
            </a:r>
            <a:endParaRPr sz="1900">
              <a:latin typeface="Arial"/>
              <a:cs typeface="Arial"/>
            </a:endParaRPr>
          </a:p>
        </p:txBody>
      </p:sp>
      <p:sp>
        <p:nvSpPr>
          <p:cNvPr id="92" name="text 1"/>
          <p:cNvSpPr txBox="1"/>
          <p:nvPr/>
        </p:nvSpPr>
        <p:spPr>
          <a:xfrm>
            <a:off x="7835778" y="4697641"/>
            <a:ext cx="8332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William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93" name="text 1"/>
          <p:cNvSpPr txBox="1"/>
          <p:nvPr/>
        </p:nvSpPr>
        <p:spPr>
          <a:xfrm>
            <a:off x="8908852" y="4697641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0.0805</a:t>
            </a:r>
            <a:endParaRPr sz="1900">
              <a:latin typeface="Arial"/>
              <a:cs typeface="Arial"/>
            </a:endParaRPr>
          </a:p>
        </p:txBody>
      </p:sp>
      <p:sp>
        <p:nvSpPr>
          <p:cNvPr id="94" name="text 1"/>
          <p:cNvSpPr txBox="1"/>
          <p:nvPr/>
        </p:nvSpPr>
        <p:spPr>
          <a:xfrm>
            <a:off x="7880225" y="5142110"/>
            <a:ext cx="740587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James</a:t>
            </a:r>
            <a:endParaRPr sz="1950">
              <a:latin typeface="Arial"/>
              <a:cs typeface="Arial"/>
            </a:endParaRPr>
          </a:p>
        </p:txBody>
      </p:sp>
      <p:sp>
        <p:nvSpPr>
          <p:cNvPr id="95" name="text 1"/>
          <p:cNvSpPr txBox="1"/>
          <p:nvPr/>
        </p:nvSpPr>
        <p:spPr>
          <a:xfrm>
            <a:off x="8908852" y="5142110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0.0501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96" name="text 1"/>
          <p:cNvSpPr txBox="1"/>
          <p:nvPr/>
        </p:nvSpPr>
        <p:spPr>
          <a:xfrm>
            <a:off x="7829428" y="5586579"/>
            <a:ext cx="855683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Charles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97" name="text 1"/>
          <p:cNvSpPr txBox="1"/>
          <p:nvPr/>
        </p:nvSpPr>
        <p:spPr>
          <a:xfrm>
            <a:off x="8908852" y="5586579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0.0451</a:t>
            </a:r>
            <a:endParaRPr sz="1900">
              <a:latin typeface="Arial"/>
              <a:cs typeface="Arial"/>
            </a:endParaRPr>
          </a:p>
        </p:txBody>
      </p:sp>
      <p:sp>
        <p:nvSpPr>
          <p:cNvPr id="98" name="text 1"/>
          <p:cNvSpPr txBox="1"/>
          <p:nvPr/>
        </p:nvSpPr>
        <p:spPr>
          <a:xfrm>
            <a:off x="7854826" y="6024698"/>
            <a:ext cx="79957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Garrett</a:t>
            </a:r>
            <a:endParaRPr sz="2000">
              <a:latin typeface="Arial"/>
              <a:cs typeface="Arial"/>
            </a:endParaRPr>
          </a:p>
        </p:txBody>
      </p:sp>
      <p:sp>
        <p:nvSpPr>
          <p:cNvPr id="99" name="text 1"/>
          <p:cNvSpPr txBox="1"/>
          <p:nvPr/>
        </p:nvSpPr>
        <p:spPr>
          <a:xfrm>
            <a:off x="8908852" y="6024698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0.0001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0" name="text 1"/>
          <p:cNvSpPr txBox="1"/>
          <p:nvPr/>
        </p:nvSpPr>
        <p:spPr>
          <a:xfrm>
            <a:off x="7962770" y="6469167"/>
            <a:ext cx="5588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John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1" name="text 1"/>
          <p:cNvSpPr txBox="1"/>
          <p:nvPr/>
        </p:nvSpPr>
        <p:spPr>
          <a:xfrm>
            <a:off x="8972348" y="6469167"/>
            <a:ext cx="62998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0.081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102" name="text 1"/>
          <p:cNvSpPr txBox="1"/>
          <p:nvPr/>
        </p:nvSpPr>
        <p:spPr>
          <a:xfrm>
            <a:off x="7835778" y="6913876"/>
            <a:ext cx="8332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William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3" name="text 1"/>
          <p:cNvSpPr txBox="1"/>
          <p:nvPr/>
        </p:nvSpPr>
        <p:spPr>
          <a:xfrm>
            <a:off x="8908852" y="6913876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0.0787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340" y="3708381"/>
            <a:ext cx="2108052" cy="314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616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bject 12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29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29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129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8" y="340799"/>
            <a:ext cx="10512789" cy="6176404"/>
          </a:xfrm>
          <a:prstGeom prst="rect">
            <a:avLst/>
          </a:prstGeom>
        </p:spPr>
      </p:pic>
      <p:pic>
        <p:nvPicPr>
          <p:cNvPr id="130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53" y="337625"/>
            <a:ext cx="10519142" cy="61827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36977" y="512968"/>
            <a:ext cx="178221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flights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36977" y="1033631"/>
            <a:ext cx="403924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drop_na(arr_delay)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36977" y="1554295"/>
            <a:ext cx="594842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left_join(airlines,  by  =  "carrier")</a:t>
            </a:r>
            <a:r>
              <a:rPr sz="2500" spc="5" dirty="0">
                <a:latin typeface="Arial"/>
                <a:cs typeface="Arial"/>
              </a:rPr>
              <a:t>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36976" y="2074958"/>
            <a:ext cx="366318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group_by(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name</a:t>
            </a:r>
            <a:r>
              <a:rPr sz="2500" spc="5" dirty="0">
                <a:latin typeface="Arial"/>
                <a:cs typeface="Arial"/>
              </a:rPr>
              <a:t>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36977" y="2595622"/>
            <a:ext cx="677108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summarise(delay  =  mean(arr_delay))</a:t>
            </a:r>
            <a:r>
              <a:rPr sz="2500" spc="5" dirty="0">
                <a:latin typeface="Arial"/>
                <a:cs typeface="Arial"/>
              </a:rPr>
              <a:t>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36976" y="3116286"/>
            <a:ext cx="245451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arrange(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delay</a:t>
            </a:r>
            <a:r>
              <a:rPr sz="2500" spc="5" dirty="0">
                <a:latin typeface="Arial"/>
                <a:cs typeface="Arial"/>
              </a:rPr>
              <a:t>)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36977" y="3707111"/>
            <a:ext cx="6102633" cy="24622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53585F"/>
                </a:solidFill>
                <a:latin typeface="Arial"/>
                <a:cs typeface="Arial"/>
              </a:rPr>
              <a:t>##  #  A  tibble:  16  ×  2</a:t>
            </a:r>
            <a:endParaRPr sz="2000">
              <a:latin typeface="Arial"/>
              <a:cs typeface="Arial"/>
            </a:endParaRPr>
          </a:p>
          <a:p>
            <a:r>
              <a:rPr sz="2000" spc="5" dirty="0">
                <a:solidFill>
                  <a:srgbClr val="53585F"/>
                </a:solidFill>
                <a:latin typeface="Arial"/>
                <a:cs typeface="Arial"/>
              </a:rPr>
              <a:t>##                                                    name            delay</a:t>
            </a:r>
            <a:endParaRPr sz="2000">
              <a:latin typeface="Arial"/>
              <a:cs typeface="Arial"/>
            </a:endParaRPr>
          </a:p>
          <a:p>
            <a:r>
              <a:rPr sz="2000" spc="5" dirty="0">
                <a:solidFill>
                  <a:srgbClr val="53585F"/>
                </a:solidFill>
                <a:latin typeface="Arial"/>
                <a:cs typeface="Arial"/>
              </a:rPr>
              <a:t>##                                                  &lt;chr&gt;            &lt;dbl&gt;</a:t>
            </a:r>
            <a:endParaRPr sz="2000">
              <a:latin typeface="Arial"/>
              <a:cs typeface="Arial"/>
            </a:endParaRPr>
          </a:p>
          <a:p>
            <a:r>
              <a:rPr sz="2000" spc="5" dirty="0">
                <a:solidFill>
                  <a:srgbClr val="53585F"/>
                </a:solidFill>
                <a:latin typeface="Arial"/>
                <a:cs typeface="Arial"/>
              </a:rPr>
              <a:t>##  1                  Alaska  Airlines  Inc.  -9.9308886</a:t>
            </a:r>
            <a:endParaRPr sz="2000">
              <a:latin typeface="Arial"/>
              <a:cs typeface="Arial"/>
            </a:endParaRPr>
          </a:p>
          <a:p>
            <a:r>
              <a:rPr sz="2000" spc="5" dirty="0">
                <a:solidFill>
                  <a:srgbClr val="53585F"/>
                </a:solidFill>
                <a:latin typeface="Arial"/>
                <a:cs typeface="Arial"/>
              </a:rPr>
              <a:t>##  2              Hawaiian  Airlines  Inc.  -6.9152047</a:t>
            </a:r>
            <a:endParaRPr sz="2000">
              <a:latin typeface="Arial"/>
              <a:cs typeface="Arial"/>
            </a:endParaRPr>
          </a:p>
          <a:p>
            <a:r>
              <a:rPr sz="2000" spc="5" dirty="0">
                <a:solidFill>
                  <a:srgbClr val="53585F"/>
                </a:solidFill>
                <a:latin typeface="Arial"/>
                <a:cs typeface="Arial"/>
              </a:rPr>
              <a:t>##  3              American  Airlines  Inc.    0.3642909</a:t>
            </a:r>
            <a:endParaRPr sz="2000">
              <a:latin typeface="Arial"/>
              <a:cs typeface="Arial"/>
            </a:endParaRPr>
          </a:p>
          <a:p>
            <a:r>
              <a:rPr sz="2000" spc="5" dirty="0">
                <a:solidFill>
                  <a:srgbClr val="53585F"/>
                </a:solidFill>
                <a:latin typeface="Arial"/>
                <a:cs typeface="Arial"/>
              </a:rPr>
              <a:t>##  4                  Delta  Air  Lines  Inc.    1.6443409</a:t>
            </a:r>
            <a:endParaRPr sz="2000">
              <a:latin typeface="Arial"/>
              <a:cs typeface="Arial"/>
            </a:endParaRPr>
          </a:p>
          <a:p>
            <a:r>
              <a:rPr sz="2000" spc="5" dirty="0">
                <a:solidFill>
                  <a:srgbClr val="53585F"/>
                </a:solidFill>
                <a:latin typeface="Arial"/>
                <a:cs typeface="Arial"/>
              </a:rPr>
              <a:t>##  5                              Virgin  America    1.7644644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18120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object 12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3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277017" y="4548268"/>
            <a:ext cx="709168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artist</a:t>
            </a:r>
            <a:endParaRPr sz="22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553278" y="4548268"/>
            <a:ext cx="74058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plays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321464" y="5024484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534229" y="5024484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359561" y="5500701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616774" y="5500701"/>
            <a:ext cx="595676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bass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308765" y="5976918"/>
            <a:ext cx="66043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Keith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534229" y="5976918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3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49" y="4438580"/>
            <a:ext cx="25398" cy="1955663"/>
          </a:xfrm>
          <a:prstGeom prst="rect">
            <a:avLst/>
          </a:prstGeom>
        </p:spPr>
      </p:pic>
      <p:pic>
        <p:nvPicPr>
          <p:cNvPr id="13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40" y="5403711"/>
            <a:ext cx="2590618" cy="25398"/>
          </a:xfrm>
          <a:prstGeom prst="rect">
            <a:avLst/>
          </a:prstGeom>
        </p:spPr>
      </p:pic>
      <p:pic>
        <p:nvPicPr>
          <p:cNvPr id="130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40" y="5879928"/>
            <a:ext cx="2590618" cy="25398"/>
          </a:xfrm>
          <a:prstGeom prst="rect">
            <a:avLst/>
          </a:prstGeom>
        </p:spPr>
      </p:pic>
      <p:pic>
        <p:nvPicPr>
          <p:cNvPr id="13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40" y="4927495"/>
            <a:ext cx="2590618" cy="25398"/>
          </a:xfrm>
          <a:prstGeom prst="rect">
            <a:avLst/>
          </a:prstGeom>
        </p:spPr>
      </p:pic>
      <p:pic>
        <p:nvPicPr>
          <p:cNvPr id="13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239" y="4438580"/>
            <a:ext cx="25398" cy="1955663"/>
          </a:xfrm>
          <a:prstGeom prst="rect">
            <a:avLst/>
          </a:prstGeom>
        </p:spPr>
      </p:pic>
      <p:pic>
        <p:nvPicPr>
          <p:cNvPr id="13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060" y="4438580"/>
            <a:ext cx="25398" cy="1955663"/>
          </a:xfrm>
          <a:prstGeom prst="rect">
            <a:avLst/>
          </a:prstGeom>
        </p:spPr>
      </p:pic>
      <p:pic>
        <p:nvPicPr>
          <p:cNvPr id="13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40" y="4451278"/>
            <a:ext cx="2590618" cy="25398"/>
          </a:xfrm>
          <a:prstGeom prst="rect">
            <a:avLst/>
          </a:prstGeom>
        </p:spPr>
      </p:pic>
      <p:pic>
        <p:nvPicPr>
          <p:cNvPr id="130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40" y="6356145"/>
            <a:ext cx="2590618" cy="25398"/>
          </a:xfrm>
          <a:prstGeom prst="rect">
            <a:avLst/>
          </a:prstGeom>
        </p:spPr>
      </p:pic>
      <p:pic>
        <p:nvPicPr>
          <p:cNvPr id="131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953873" y="342076"/>
            <a:ext cx="6954468" cy="7439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834" spc="5" dirty="0">
                <a:latin typeface="Arial"/>
                <a:cs typeface="Arial"/>
              </a:rPr>
              <a:t>Данные для тренировки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911972" y="1370158"/>
            <a:ext cx="71429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band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3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38" y="1803515"/>
            <a:ext cx="1271301" cy="476216"/>
          </a:xfrm>
          <a:prstGeom prst="rect">
            <a:avLst/>
          </a:prstGeom>
        </p:spPr>
      </p:pic>
      <p:pic>
        <p:nvPicPr>
          <p:cNvPr id="13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39" y="1803515"/>
            <a:ext cx="1271307" cy="476216"/>
          </a:xfrm>
          <a:prstGeom prst="rect">
            <a:avLst/>
          </a:prstGeom>
        </p:spPr>
      </p:pic>
      <p:pic>
        <p:nvPicPr>
          <p:cNvPr id="13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38" y="2279731"/>
            <a:ext cx="1271301" cy="476216"/>
          </a:xfrm>
          <a:prstGeom prst="rect">
            <a:avLst/>
          </a:prstGeom>
        </p:spPr>
      </p:pic>
      <p:pic>
        <p:nvPicPr>
          <p:cNvPr id="131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39" y="2279731"/>
            <a:ext cx="1271307" cy="476216"/>
          </a:xfrm>
          <a:prstGeom prst="rect">
            <a:avLst/>
          </a:prstGeom>
        </p:spPr>
      </p:pic>
      <p:pic>
        <p:nvPicPr>
          <p:cNvPr id="13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38" y="2755947"/>
            <a:ext cx="1271301" cy="476216"/>
          </a:xfrm>
          <a:prstGeom prst="rect">
            <a:avLst/>
          </a:prstGeom>
        </p:spPr>
      </p:pic>
      <p:pic>
        <p:nvPicPr>
          <p:cNvPr id="13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39" y="2755947"/>
            <a:ext cx="1271307" cy="476216"/>
          </a:xfrm>
          <a:prstGeom prst="rect">
            <a:avLst/>
          </a:prstGeom>
        </p:spPr>
      </p:pic>
      <p:pic>
        <p:nvPicPr>
          <p:cNvPr id="13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38" y="3232164"/>
            <a:ext cx="1271301" cy="476216"/>
          </a:xfrm>
          <a:prstGeom prst="rect">
            <a:avLst/>
          </a:prstGeom>
        </p:spPr>
      </p:pic>
      <p:pic>
        <p:nvPicPr>
          <p:cNvPr id="13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39" y="3232164"/>
            <a:ext cx="1271307" cy="476216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264318" y="1887804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8572326" y="1887804"/>
            <a:ext cx="69185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346863" y="2364021"/>
            <a:ext cx="5956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Mick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8483433" y="2364022"/>
            <a:ext cx="877484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Stones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7321464" y="2840238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8451684" y="2840237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7359561" y="3316454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451684" y="3316454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3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41" y="1778116"/>
            <a:ext cx="25398" cy="1955663"/>
          </a:xfrm>
          <a:prstGeom prst="rect">
            <a:avLst/>
          </a:prstGeom>
        </p:spPr>
      </p:pic>
      <p:pic>
        <p:nvPicPr>
          <p:cNvPr id="13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40" y="2743248"/>
            <a:ext cx="2593404" cy="25398"/>
          </a:xfrm>
          <a:prstGeom prst="rect">
            <a:avLst/>
          </a:prstGeom>
        </p:spPr>
      </p:pic>
      <p:pic>
        <p:nvPicPr>
          <p:cNvPr id="13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40" y="3219465"/>
            <a:ext cx="2593404" cy="25398"/>
          </a:xfrm>
          <a:prstGeom prst="rect">
            <a:avLst/>
          </a:prstGeom>
        </p:spPr>
      </p:pic>
      <p:pic>
        <p:nvPicPr>
          <p:cNvPr id="132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40" y="2267032"/>
            <a:ext cx="2593404" cy="25398"/>
          </a:xfrm>
          <a:prstGeom prst="rect">
            <a:avLst/>
          </a:prstGeom>
        </p:spPr>
      </p:pic>
      <p:pic>
        <p:nvPicPr>
          <p:cNvPr id="13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239" y="1778116"/>
            <a:ext cx="25398" cy="1955663"/>
          </a:xfrm>
          <a:prstGeom prst="rect">
            <a:avLst/>
          </a:prstGeom>
        </p:spPr>
      </p:pic>
      <p:pic>
        <p:nvPicPr>
          <p:cNvPr id="13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846" y="1778116"/>
            <a:ext cx="25398" cy="1955663"/>
          </a:xfrm>
          <a:prstGeom prst="rect">
            <a:avLst/>
          </a:prstGeom>
        </p:spPr>
      </p:pic>
      <p:pic>
        <p:nvPicPr>
          <p:cNvPr id="132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40" y="1790815"/>
            <a:ext cx="2593404" cy="25398"/>
          </a:xfrm>
          <a:prstGeom prst="rect">
            <a:avLst/>
          </a:prstGeom>
        </p:spPr>
      </p:pic>
      <p:pic>
        <p:nvPicPr>
          <p:cNvPr id="13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40" y="3695681"/>
            <a:ext cx="2593404" cy="25398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7435756" y="4043320"/>
            <a:ext cx="168219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instrument2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32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241" y="1797165"/>
            <a:ext cx="3543051" cy="2031857"/>
          </a:xfrm>
          <a:prstGeom prst="rect">
            <a:avLst/>
          </a:prstGeom>
        </p:spPr>
      </p:pic>
      <p:pic>
        <p:nvPicPr>
          <p:cNvPr id="132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48" y="1793990"/>
            <a:ext cx="3554361" cy="203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5399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08695" y="494934"/>
            <a:ext cx="8009693" cy="657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275" spc="5" dirty="0">
                <a:latin typeface="Arial"/>
                <a:cs typeface="Arial"/>
              </a:rPr>
              <a:t>Что если имена не совпадают</a:t>
            </a:r>
            <a:r>
              <a:rPr sz="4275" spc="5" dirty="0">
                <a:latin typeface="Arial"/>
                <a:cs typeface="Arial"/>
              </a:rPr>
              <a:t>?</a:t>
            </a:r>
            <a:endParaRPr sz="42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431665" y="5308026"/>
            <a:ext cx="10152651" cy="8125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640" spc="5" dirty="0">
                <a:latin typeface="Arial"/>
                <a:cs typeface="Arial"/>
              </a:rPr>
              <a:t>Используйте именованные вектор чтобы задать соответствие с </a:t>
            </a:r>
            <a:br>
              <a:rPr lang="ru-RU" sz="2640" spc="5" dirty="0">
                <a:latin typeface="Arial"/>
                <a:cs typeface="Arial"/>
              </a:rPr>
            </a:br>
            <a:r>
              <a:rPr lang="ru-RU" sz="2640" spc="5" dirty="0">
                <a:latin typeface="Arial"/>
                <a:cs typeface="Arial"/>
              </a:rPr>
              <a:t>переменными у которых имена не совпадают</a:t>
            </a:r>
            <a:r>
              <a:rPr sz="2640" spc="5" dirty="0">
                <a:latin typeface="Arial"/>
                <a:cs typeface="Arial"/>
              </a:rPr>
              <a:t>.</a:t>
            </a:r>
            <a:endParaRPr sz="2600" dirty="0">
              <a:latin typeface="Arial"/>
              <a:cs typeface="Arial"/>
            </a:endParaRPr>
          </a:p>
        </p:txBody>
      </p:sp>
      <p:pic>
        <p:nvPicPr>
          <p:cNvPr id="13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9" y="2261959"/>
            <a:ext cx="9896743" cy="808544"/>
          </a:xfrm>
          <a:prstGeom prst="rect">
            <a:avLst/>
          </a:prstGeom>
        </p:spPr>
      </p:pic>
      <p:pic>
        <p:nvPicPr>
          <p:cNvPr id="13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54" y="2258784"/>
            <a:ext cx="9903089" cy="81489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244941" y="2502074"/>
            <a:ext cx="7827464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5" dirty="0">
                <a:latin typeface="Arial"/>
                <a:cs typeface="Arial"/>
              </a:rPr>
              <a:t>band  %&gt;%  left_join(instrument2,  by  =  </a:t>
            </a:r>
            <a:r>
              <a:rPr sz="2200" spc="5" dirty="0">
                <a:solidFill>
                  <a:srgbClr val="0365C0"/>
                </a:solidFill>
                <a:latin typeface="Arial"/>
                <a:cs typeface="Arial"/>
              </a:rPr>
              <a:t>c("name"  =  "artist")</a:t>
            </a:r>
            <a:r>
              <a:rPr sz="2200" spc="5" dirty="0"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3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87" y="2845195"/>
            <a:ext cx="3105326" cy="2036818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758926" y="3387280"/>
            <a:ext cx="2901385" cy="1409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33"/>
            <a:r>
              <a:rPr lang="ru-RU" sz="2350" b="1" spc="5" dirty="0">
                <a:solidFill>
                  <a:srgbClr val="FFFFFF"/>
                </a:solidFill>
                <a:latin typeface="Arial"/>
                <a:cs typeface="Arial"/>
              </a:rPr>
              <a:t>Значение элемента</a:t>
            </a:r>
            <a:endParaRPr lang="en-CA" sz="2350" dirty="0">
              <a:latin typeface="Arial"/>
              <a:cs typeface="Arial"/>
            </a:endParaRPr>
          </a:p>
          <a:p>
            <a:r>
              <a:rPr lang="ru-RU" sz="2230" b="1" spc="5" dirty="0">
                <a:solidFill>
                  <a:srgbClr val="FFFFFF"/>
                </a:solidFill>
                <a:latin typeface="Arial"/>
                <a:cs typeface="Arial"/>
              </a:rPr>
              <a:t> = название колонки</a:t>
            </a:r>
          </a:p>
          <a:p>
            <a:r>
              <a:rPr lang="ru-RU" sz="2230" b="1" spc="5" dirty="0">
                <a:solidFill>
                  <a:srgbClr val="FFFFFF"/>
                </a:solidFill>
                <a:latin typeface="Arial"/>
                <a:cs typeface="Arial"/>
              </a:rPr>
              <a:t>во второй таблице</a:t>
            </a:r>
            <a:endParaRPr sz="2350" dirty="0">
              <a:latin typeface="Arial"/>
              <a:cs typeface="Arial"/>
            </a:endParaRPr>
          </a:p>
        </p:txBody>
      </p:sp>
      <p:pic>
        <p:nvPicPr>
          <p:cNvPr id="13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807" y="2944593"/>
            <a:ext cx="3713098" cy="2050707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780395" y="3591339"/>
            <a:ext cx="2487540" cy="10479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61933"/>
            <a:r>
              <a:rPr lang="ru-RU" sz="2350" b="1" spc="5" dirty="0">
                <a:solidFill>
                  <a:srgbClr val="FFFFFF"/>
                </a:solidFill>
                <a:latin typeface="Arial"/>
                <a:cs typeface="Arial"/>
              </a:rPr>
              <a:t>Имя элемента</a:t>
            </a:r>
            <a:endParaRPr sz="2350" dirty="0">
              <a:latin typeface="Arial"/>
              <a:cs typeface="Arial"/>
            </a:endParaRPr>
          </a:p>
          <a:p>
            <a:r>
              <a:rPr sz="2230" b="1" spc="5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lang="ru-RU" sz="2230" b="1" spc="5" dirty="0">
                <a:solidFill>
                  <a:srgbClr val="FFFFFF"/>
                </a:solidFill>
                <a:latin typeface="Arial"/>
                <a:cs typeface="Arial"/>
              </a:rPr>
              <a:t>имя колонки в </a:t>
            </a:r>
            <a:br>
              <a:rPr lang="ru-RU" sz="223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230" b="1" spc="5" dirty="0">
                <a:solidFill>
                  <a:srgbClr val="FFFFFF"/>
                </a:solidFill>
                <a:latin typeface="Arial"/>
                <a:cs typeface="Arial"/>
              </a:rPr>
              <a:t>первой</a:t>
            </a:r>
            <a:r>
              <a:rPr lang="en-US" sz="223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ru-RU" sz="2230" b="1" spc="5" dirty="0">
                <a:solidFill>
                  <a:srgbClr val="FFFFFF"/>
                </a:solidFill>
                <a:latin typeface="Arial"/>
                <a:cs typeface="Arial"/>
              </a:rPr>
              <a:t>таблице</a:t>
            </a:r>
            <a:endParaRPr sz="2350" dirty="0">
              <a:latin typeface="Arial"/>
              <a:cs typeface="Arial"/>
            </a:endParaRPr>
          </a:p>
        </p:txBody>
      </p:sp>
      <p:pic>
        <p:nvPicPr>
          <p:cNvPr id="13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81084" y="681335"/>
            <a:ext cx="5219729" cy="184651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567325" y="939551"/>
            <a:ext cx="2027863" cy="6863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230" b="1" spc="5" dirty="0">
                <a:solidFill>
                  <a:srgbClr val="FFFFFF"/>
                </a:solidFill>
                <a:latin typeface="Arial"/>
                <a:cs typeface="Arial"/>
              </a:rPr>
              <a:t>Именованный</a:t>
            </a:r>
            <a:br>
              <a:rPr lang="ru-RU" sz="223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230" b="1" spc="5" dirty="0">
                <a:solidFill>
                  <a:srgbClr val="FFFFFF"/>
                </a:solidFill>
                <a:latin typeface="Arial"/>
                <a:cs typeface="Arial"/>
              </a:rPr>
              <a:t>вектор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41275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bject 12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3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3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13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1" y="3050419"/>
            <a:ext cx="1271303" cy="476216"/>
          </a:xfrm>
          <a:prstGeom prst="rect">
            <a:avLst/>
          </a:prstGeom>
        </p:spPr>
      </p:pic>
      <p:pic>
        <p:nvPicPr>
          <p:cNvPr id="13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4" y="3050419"/>
            <a:ext cx="1271304" cy="476216"/>
          </a:xfrm>
          <a:prstGeom prst="rect">
            <a:avLst/>
          </a:prstGeom>
        </p:spPr>
      </p:pic>
      <p:pic>
        <p:nvPicPr>
          <p:cNvPr id="13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1" y="3526636"/>
            <a:ext cx="1271303" cy="476216"/>
          </a:xfrm>
          <a:prstGeom prst="rect">
            <a:avLst/>
          </a:prstGeom>
        </p:spPr>
      </p:pic>
      <p:pic>
        <p:nvPicPr>
          <p:cNvPr id="13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4" y="3526636"/>
            <a:ext cx="1271304" cy="476216"/>
          </a:xfrm>
          <a:prstGeom prst="rect">
            <a:avLst/>
          </a:prstGeom>
        </p:spPr>
      </p:pic>
      <p:pic>
        <p:nvPicPr>
          <p:cNvPr id="13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1" y="4002852"/>
            <a:ext cx="1271303" cy="476216"/>
          </a:xfrm>
          <a:prstGeom prst="rect">
            <a:avLst/>
          </a:prstGeom>
        </p:spPr>
      </p:pic>
      <p:pic>
        <p:nvPicPr>
          <p:cNvPr id="13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4" y="4002852"/>
            <a:ext cx="1271304" cy="476216"/>
          </a:xfrm>
          <a:prstGeom prst="rect">
            <a:avLst/>
          </a:prstGeom>
        </p:spPr>
      </p:pic>
      <p:pic>
        <p:nvPicPr>
          <p:cNvPr id="134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1" y="4479069"/>
            <a:ext cx="1271303" cy="476216"/>
          </a:xfrm>
          <a:prstGeom prst="rect">
            <a:avLst/>
          </a:prstGeom>
        </p:spPr>
      </p:pic>
      <p:pic>
        <p:nvPicPr>
          <p:cNvPr id="134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4" y="4479069"/>
            <a:ext cx="1271304" cy="47621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92551" y="3132317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400559" y="3132317"/>
            <a:ext cx="69185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75096" y="3608534"/>
            <a:ext cx="5956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Mick</a:t>
            </a:r>
            <a:endParaRPr sz="22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311665" y="3608534"/>
            <a:ext cx="877484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Stones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49697" y="4084750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279918" y="4084750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187795" y="4560966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279918" y="4560967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3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136" y="3025021"/>
            <a:ext cx="25398" cy="1955663"/>
          </a:xfrm>
          <a:prstGeom prst="rect">
            <a:avLst/>
          </a:prstGeom>
        </p:spPr>
      </p:pic>
      <p:pic>
        <p:nvPicPr>
          <p:cNvPr id="134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3990153"/>
            <a:ext cx="2593403" cy="25398"/>
          </a:xfrm>
          <a:prstGeom prst="rect">
            <a:avLst/>
          </a:prstGeom>
        </p:spPr>
      </p:pic>
      <p:pic>
        <p:nvPicPr>
          <p:cNvPr id="13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4466370"/>
            <a:ext cx="2593403" cy="25398"/>
          </a:xfrm>
          <a:prstGeom prst="rect">
            <a:avLst/>
          </a:prstGeom>
        </p:spPr>
      </p:pic>
      <p:pic>
        <p:nvPicPr>
          <p:cNvPr id="134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3513936"/>
            <a:ext cx="2593403" cy="25398"/>
          </a:xfrm>
          <a:prstGeom prst="rect">
            <a:avLst/>
          </a:prstGeom>
        </p:spPr>
      </p:pic>
      <p:pic>
        <p:nvPicPr>
          <p:cNvPr id="13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32" y="3025021"/>
            <a:ext cx="25398" cy="1955663"/>
          </a:xfrm>
          <a:prstGeom prst="rect">
            <a:avLst/>
          </a:prstGeom>
        </p:spPr>
      </p:pic>
      <p:pic>
        <p:nvPicPr>
          <p:cNvPr id="13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439" y="3025021"/>
            <a:ext cx="25398" cy="1955663"/>
          </a:xfrm>
          <a:prstGeom prst="rect">
            <a:avLst/>
          </a:prstGeom>
        </p:spPr>
      </p:pic>
      <p:pic>
        <p:nvPicPr>
          <p:cNvPr id="13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3037720"/>
            <a:ext cx="2593403" cy="25398"/>
          </a:xfrm>
          <a:prstGeom prst="rect">
            <a:avLst/>
          </a:prstGeom>
        </p:spPr>
      </p:pic>
      <p:pic>
        <p:nvPicPr>
          <p:cNvPr id="13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3" y="4942587"/>
            <a:ext cx="2593403" cy="25398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778303" y="2656100"/>
            <a:ext cx="64376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35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17" y="3043849"/>
            <a:ext cx="1268736" cy="476664"/>
          </a:xfrm>
          <a:prstGeom prst="rect">
            <a:avLst/>
          </a:prstGeom>
        </p:spPr>
      </p:pic>
      <p:pic>
        <p:nvPicPr>
          <p:cNvPr id="135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53" y="3043849"/>
            <a:ext cx="1268734" cy="476664"/>
          </a:xfrm>
          <a:prstGeom prst="rect">
            <a:avLst/>
          </a:prstGeom>
        </p:spPr>
      </p:pic>
      <p:pic>
        <p:nvPicPr>
          <p:cNvPr id="135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17" y="3520513"/>
            <a:ext cx="1268736" cy="476665"/>
          </a:xfrm>
          <a:prstGeom prst="rect">
            <a:avLst/>
          </a:prstGeom>
        </p:spPr>
      </p:pic>
      <p:pic>
        <p:nvPicPr>
          <p:cNvPr id="135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53" y="3520513"/>
            <a:ext cx="1268734" cy="476665"/>
          </a:xfrm>
          <a:prstGeom prst="rect">
            <a:avLst/>
          </a:prstGeom>
        </p:spPr>
      </p:pic>
      <p:pic>
        <p:nvPicPr>
          <p:cNvPr id="135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17" y="3997178"/>
            <a:ext cx="1268736" cy="476663"/>
          </a:xfrm>
          <a:prstGeom prst="rect">
            <a:avLst/>
          </a:prstGeom>
        </p:spPr>
      </p:pic>
      <p:pic>
        <p:nvPicPr>
          <p:cNvPr id="135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53" y="3997178"/>
            <a:ext cx="1268734" cy="476663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4591156" y="3125967"/>
            <a:ext cx="709168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artist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867416" y="3125967"/>
            <a:ext cx="74058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plays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635603" y="3602184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848368" y="3602184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673700" y="4078400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930912" y="4078401"/>
            <a:ext cx="595676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bass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622904" y="4554617"/>
            <a:ext cx="66043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Keith</a:t>
            </a:r>
            <a:endParaRPr sz="22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848368" y="4554617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36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54" y="3018450"/>
            <a:ext cx="25398" cy="1957455"/>
          </a:xfrm>
          <a:prstGeom prst="rect">
            <a:avLst/>
          </a:prstGeom>
        </p:spPr>
      </p:pic>
      <p:pic>
        <p:nvPicPr>
          <p:cNvPr id="136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3984479"/>
            <a:ext cx="2588269" cy="25398"/>
          </a:xfrm>
          <a:prstGeom prst="rect">
            <a:avLst/>
          </a:prstGeom>
        </p:spPr>
      </p:pic>
      <p:pic>
        <p:nvPicPr>
          <p:cNvPr id="136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4461144"/>
            <a:ext cx="2588269" cy="25398"/>
          </a:xfrm>
          <a:prstGeom prst="rect">
            <a:avLst/>
          </a:prstGeom>
        </p:spPr>
      </p:pic>
      <p:pic>
        <p:nvPicPr>
          <p:cNvPr id="136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3507814"/>
            <a:ext cx="2588269" cy="25398"/>
          </a:xfrm>
          <a:prstGeom prst="rect">
            <a:avLst/>
          </a:prstGeom>
        </p:spPr>
      </p:pic>
      <p:pic>
        <p:nvPicPr>
          <p:cNvPr id="136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18" y="3018450"/>
            <a:ext cx="25398" cy="1957455"/>
          </a:xfrm>
          <a:prstGeom prst="rect">
            <a:avLst/>
          </a:prstGeom>
        </p:spPr>
      </p:pic>
      <p:pic>
        <p:nvPicPr>
          <p:cNvPr id="136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090" y="3018450"/>
            <a:ext cx="25398" cy="1957455"/>
          </a:xfrm>
          <a:prstGeom prst="rect">
            <a:avLst/>
          </a:prstGeom>
        </p:spPr>
      </p:pic>
      <p:pic>
        <p:nvPicPr>
          <p:cNvPr id="136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3031149"/>
            <a:ext cx="2588269" cy="25398"/>
          </a:xfrm>
          <a:prstGeom prst="rect">
            <a:avLst/>
          </a:prstGeom>
        </p:spPr>
      </p:pic>
      <p:pic>
        <p:nvPicPr>
          <p:cNvPr id="136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9" y="4937808"/>
            <a:ext cx="2588269" cy="25398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4832439" y="2662450"/>
            <a:ext cx="15138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instrument2</a:t>
            </a:r>
            <a:endParaRPr sz="22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3676820" y="3648092"/>
            <a:ext cx="297197" cy="607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950" spc="5" dirty="0">
                <a:latin typeface="Arial"/>
                <a:cs typeface="Arial"/>
              </a:rPr>
              <a:t>+</a:t>
            </a:r>
            <a:endParaRPr sz="39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7067482" y="3648092"/>
            <a:ext cx="297197" cy="607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950" spc="5" dirty="0">
                <a:latin typeface="Arial"/>
                <a:cs typeface="Arial"/>
              </a:rPr>
              <a:t>=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136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796" y="3048027"/>
            <a:ext cx="3809732" cy="1904867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861176" y="3132317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9169184" y="3132317"/>
            <a:ext cx="69185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0420047" y="3132317"/>
            <a:ext cx="74058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plays</a:t>
            </a:r>
            <a:endParaRPr sz="22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7943721" y="3608534"/>
            <a:ext cx="5956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Mick</a:t>
            </a:r>
            <a:endParaRPr sz="225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9080290" y="3608534"/>
            <a:ext cx="877484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Stones</a:t>
            </a:r>
            <a:endParaRPr sz="21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10445444" y="3608533"/>
            <a:ext cx="671018" cy="3139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40" spc="5" dirty="0">
                <a:latin typeface="Arial"/>
                <a:cs typeface="Arial"/>
              </a:rPr>
              <a:t>&lt;NA&gt;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7918322" y="4084750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9048543" y="4084750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10400998" y="4084750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7956420" y="4560966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80" name="text 1"/>
          <p:cNvSpPr txBox="1"/>
          <p:nvPr/>
        </p:nvSpPr>
        <p:spPr>
          <a:xfrm>
            <a:off x="9048543" y="4560967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81" name="text 1"/>
          <p:cNvSpPr txBox="1"/>
          <p:nvPr/>
        </p:nvSpPr>
        <p:spPr>
          <a:xfrm>
            <a:off x="10483542" y="4560967"/>
            <a:ext cx="595676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bass</a:t>
            </a:r>
            <a:endParaRPr sz="2150">
              <a:latin typeface="Arial"/>
              <a:cs typeface="Arial"/>
            </a:endParaRPr>
          </a:p>
        </p:txBody>
      </p:sp>
      <p:pic>
        <p:nvPicPr>
          <p:cNvPr id="136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007" y="3022629"/>
            <a:ext cx="25398" cy="1955663"/>
          </a:xfrm>
          <a:prstGeom prst="rect">
            <a:avLst/>
          </a:prstGeom>
        </p:spPr>
      </p:pic>
      <p:pic>
        <p:nvPicPr>
          <p:cNvPr id="137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18" y="3022629"/>
            <a:ext cx="25398" cy="1955663"/>
          </a:xfrm>
          <a:prstGeom prst="rect">
            <a:avLst/>
          </a:prstGeom>
        </p:spPr>
      </p:pic>
      <p:pic>
        <p:nvPicPr>
          <p:cNvPr id="137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3987761"/>
            <a:ext cx="3860529" cy="25398"/>
          </a:xfrm>
          <a:prstGeom prst="rect">
            <a:avLst/>
          </a:prstGeom>
        </p:spPr>
      </p:pic>
      <p:pic>
        <p:nvPicPr>
          <p:cNvPr id="137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4463977"/>
            <a:ext cx="3860529" cy="25398"/>
          </a:xfrm>
          <a:prstGeom prst="rect">
            <a:avLst/>
          </a:prstGeom>
        </p:spPr>
      </p:pic>
      <p:pic>
        <p:nvPicPr>
          <p:cNvPr id="137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3511544"/>
            <a:ext cx="3860529" cy="25398"/>
          </a:xfrm>
          <a:prstGeom prst="rect">
            <a:avLst/>
          </a:prstGeom>
        </p:spPr>
      </p:pic>
      <p:pic>
        <p:nvPicPr>
          <p:cNvPr id="137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97" y="3022629"/>
            <a:ext cx="25398" cy="1955663"/>
          </a:xfrm>
          <a:prstGeom prst="rect">
            <a:avLst/>
          </a:prstGeom>
        </p:spPr>
      </p:pic>
      <p:pic>
        <p:nvPicPr>
          <p:cNvPr id="137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829" y="3022629"/>
            <a:ext cx="25398" cy="1955663"/>
          </a:xfrm>
          <a:prstGeom prst="rect">
            <a:avLst/>
          </a:prstGeom>
        </p:spPr>
      </p:pic>
      <p:pic>
        <p:nvPicPr>
          <p:cNvPr id="137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3035328"/>
            <a:ext cx="3860529" cy="25398"/>
          </a:xfrm>
          <a:prstGeom prst="rect">
            <a:avLst/>
          </a:prstGeom>
        </p:spPr>
      </p:pic>
      <p:pic>
        <p:nvPicPr>
          <p:cNvPr id="137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98" y="4940194"/>
            <a:ext cx="3860529" cy="25398"/>
          </a:xfrm>
          <a:prstGeom prst="rect">
            <a:avLst/>
          </a:prstGeom>
        </p:spPr>
      </p:pic>
      <p:sp>
        <p:nvSpPr>
          <p:cNvPr id="1382" name="text 1"/>
          <p:cNvSpPr txBox="1"/>
          <p:nvPr/>
        </p:nvSpPr>
        <p:spPr>
          <a:xfrm>
            <a:off x="1149698" y="677504"/>
            <a:ext cx="9613209" cy="633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119" spc="5" dirty="0">
                <a:latin typeface="Arial"/>
                <a:cs typeface="Arial"/>
              </a:rPr>
              <a:t>Общий синтаксис</a:t>
            </a:r>
            <a:r>
              <a:rPr sz="4119" spc="5" dirty="0">
                <a:latin typeface="Arial"/>
                <a:cs typeface="Arial"/>
              </a:rPr>
              <a:t> </a:t>
            </a:r>
            <a:r>
              <a:rPr lang="ru-RU" sz="4119" spc="5" dirty="0">
                <a:latin typeface="Arial"/>
                <a:cs typeface="Arial"/>
              </a:rPr>
              <a:t>–</a:t>
            </a:r>
            <a:r>
              <a:rPr sz="4119" spc="5" dirty="0">
                <a:latin typeface="Arial"/>
                <a:cs typeface="Arial"/>
              </a:rPr>
              <a:t> </a:t>
            </a:r>
            <a:r>
              <a:rPr lang="ru-RU" sz="4119" spc="5" dirty="0">
                <a:latin typeface="Arial"/>
                <a:cs typeface="Arial"/>
              </a:rPr>
              <a:t>соответствие имен</a:t>
            </a:r>
            <a:endParaRPr sz="4100" dirty="0">
              <a:latin typeface="Arial"/>
              <a:cs typeface="Arial"/>
            </a:endParaRPr>
          </a:p>
        </p:txBody>
      </p:sp>
      <p:pic>
        <p:nvPicPr>
          <p:cNvPr id="137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9" y="1547235"/>
            <a:ext cx="9896743" cy="808544"/>
          </a:xfrm>
          <a:prstGeom prst="rect">
            <a:avLst/>
          </a:prstGeom>
        </p:spPr>
      </p:pic>
      <p:pic>
        <p:nvPicPr>
          <p:cNvPr id="137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54" y="1544061"/>
            <a:ext cx="9903089" cy="814893"/>
          </a:xfrm>
          <a:prstGeom prst="rect">
            <a:avLst/>
          </a:prstGeom>
        </p:spPr>
      </p:pic>
      <p:sp>
        <p:nvSpPr>
          <p:cNvPr id="1383" name="text 1"/>
          <p:cNvSpPr txBox="1"/>
          <p:nvPr/>
        </p:nvSpPr>
        <p:spPr>
          <a:xfrm>
            <a:off x="1244941" y="1784574"/>
            <a:ext cx="7827464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5" dirty="0">
                <a:latin typeface="Arial"/>
                <a:cs typeface="Arial"/>
              </a:rPr>
              <a:t>band  %&gt;%  left_join(instrument2,  by  =  </a:t>
            </a:r>
            <a:r>
              <a:rPr sz="2200" spc="5" dirty="0">
                <a:solidFill>
                  <a:srgbClr val="0365C0"/>
                </a:solidFill>
                <a:latin typeface="Arial"/>
                <a:cs typeface="Arial"/>
              </a:rPr>
              <a:t>c("name"  =  "artist")</a:t>
            </a:r>
            <a:r>
              <a:rPr sz="2200" spc="5" dirty="0"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7643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object 12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3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3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48" y="3117871"/>
            <a:ext cx="2450928" cy="3739888"/>
          </a:xfrm>
          <a:prstGeom prst="rect">
            <a:avLst/>
          </a:prstGeom>
        </p:spPr>
      </p:pic>
      <p:pic>
        <p:nvPicPr>
          <p:cNvPr id="138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45" y="3117871"/>
            <a:ext cx="6025727" cy="3739888"/>
          </a:xfrm>
          <a:prstGeom prst="rect">
            <a:avLst/>
          </a:prstGeom>
        </p:spPr>
      </p:pic>
      <p:pic>
        <p:nvPicPr>
          <p:cNvPr id="138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87" y="1986814"/>
            <a:ext cx="4796221" cy="768400"/>
          </a:xfrm>
          <a:prstGeom prst="rect">
            <a:avLst/>
          </a:prstGeom>
        </p:spPr>
      </p:pic>
      <p:pic>
        <p:nvPicPr>
          <p:cNvPr id="138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2" y="1983640"/>
            <a:ext cx="4802570" cy="77474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41733" y="2208299"/>
            <a:ext cx="2770630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View(flights["dest"])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38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385" y="1986814"/>
            <a:ext cx="3019895" cy="768400"/>
          </a:xfrm>
          <a:prstGeom prst="rect">
            <a:avLst/>
          </a:prstGeom>
        </p:spPr>
      </p:pic>
      <p:pic>
        <p:nvPicPr>
          <p:cNvPr id="13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211" y="1983640"/>
            <a:ext cx="3026244" cy="77474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381730" y="2204822"/>
            <a:ext cx="1966244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solidFill>
                  <a:srgbClr val="0365C0"/>
                </a:solidFill>
                <a:latin typeface="Arial"/>
                <a:cs typeface="Arial"/>
              </a:rPr>
              <a:t>View(airports)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38704" y="686806"/>
            <a:ext cx="5329536" cy="7346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774" spc="5" dirty="0">
                <a:latin typeface="Arial"/>
                <a:cs typeface="Arial"/>
              </a:rPr>
              <a:t>Имена аэропортов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48810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object 13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3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3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13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81" y="2590859"/>
            <a:ext cx="3536702" cy="4266901"/>
          </a:xfrm>
          <a:prstGeom prst="rect">
            <a:avLst/>
          </a:prstGeom>
        </p:spPr>
      </p:pic>
      <p:pic>
        <p:nvPicPr>
          <p:cNvPr id="13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6" y="2590859"/>
            <a:ext cx="4857409" cy="4266901"/>
          </a:xfrm>
          <a:prstGeom prst="rect">
            <a:avLst/>
          </a:prstGeom>
        </p:spPr>
      </p:pic>
      <p:pic>
        <p:nvPicPr>
          <p:cNvPr id="13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26" y="1900275"/>
            <a:ext cx="4796221" cy="768400"/>
          </a:xfrm>
          <a:prstGeom prst="rect">
            <a:avLst/>
          </a:prstGeom>
        </p:spPr>
      </p:pic>
      <p:pic>
        <p:nvPicPr>
          <p:cNvPr id="13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51" y="1897101"/>
            <a:ext cx="4802570" cy="77474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73481" y="2086451"/>
            <a:ext cx="354969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solidFill>
                  <a:srgbClr val="0365C0"/>
                </a:solidFill>
                <a:latin typeface="Arial"/>
                <a:cs typeface="Arial"/>
              </a:rPr>
              <a:t>airports  </a:t>
            </a:r>
            <a:r>
              <a:rPr sz="2400" spc="5" dirty="0">
                <a:solidFill>
                  <a:srgbClr val="A6AAA9"/>
                </a:solidFill>
                <a:latin typeface="Arial"/>
                <a:cs typeface="Arial"/>
              </a:rPr>
              <a:t>%&gt;%  select(1:3)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3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32" y="1900275"/>
            <a:ext cx="4968495" cy="768400"/>
          </a:xfrm>
          <a:prstGeom prst="rect">
            <a:avLst/>
          </a:prstGeom>
        </p:spPr>
      </p:pic>
      <p:pic>
        <p:nvPicPr>
          <p:cNvPr id="13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057" y="1897101"/>
            <a:ext cx="4974845" cy="77474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730956" y="2087657"/>
            <a:ext cx="382444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flights  </a:t>
            </a:r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%&gt;%  select(14:15)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39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05" y="2687234"/>
            <a:ext cx="1355724" cy="918994"/>
          </a:xfrm>
          <a:prstGeom prst="rect">
            <a:avLst/>
          </a:prstGeom>
        </p:spPr>
      </p:pic>
      <p:pic>
        <p:nvPicPr>
          <p:cNvPr id="139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68" y="2687234"/>
            <a:ext cx="1355724" cy="918994"/>
          </a:xfrm>
          <a:prstGeom prst="rect">
            <a:avLst/>
          </a:prstGeom>
        </p:spPr>
      </p:pic>
      <p:sp>
        <p:nvSpPr>
          <p:cNvPr id="16" name="text 1">
            <a:extLst>
              <a:ext uri="{FF2B5EF4-FFF2-40B4-BE49-F238E27FC236}">
                <a16:creationId xmlns:a16="http://schemas.microsoft.com/office/drawing/2014/main" id="{1A4CEC87-A5C9-4669-B636-B3EC75BB9547}"/>
              </a:ext>
            </a:extLst>
          </p:cNvPr>
          <p:cNvSpPr txBox="1"/>
          <p:nvPr/>
        </p:nvSpPr>
        <p:spPr>
          <a:xfrm>
            <a:off x="3138704" y="686806"/>
            <a:ext cx="5329536" cy="7346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774" spc="5" dirty="0">
                <a:latin typeface="Arial"/>
                <a:cs typeface="Arial"/>
              </a:rPr>
              <a:t>Имена аэропортов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2989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bject 13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39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39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139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9" y="1547235"/>
            <a:ext cx="9896743" cy="808544"/>
          </a:xfrm>
          <a:prstGeom prst="rect">
            <a:avLst/>
          </a:prstGeom>
        </p:spPr>
      </p:pic>
      <p:pic>
        <p:nvPicPr>
          <p:cNvPr id="140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54" y="1544061"/>
            <a:ext cx="9903089" cy="81489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244941" y="1790119"/>
            <a:ext cx="7397538" cy="3577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25" spc="5" dirty="0">
                <a:latin typeface="Arial"/>
                <a:cs typeface="Arial"/>
              </a:rPr>
              <a:t>airports  %&gt;%  left_join(flights,  by  =  </a:t>
            </a:r>
            <a:r>
              <a:rPr sz="2325" spc="5" dirty="0">
                <a:solidFill>
                  <a:srgbClr val="0365C0"/>
                </a:solidFill>
                <a:latin typeface="Arial"/>
                <a:cs typeface="Arial"/>
              </a:rPr>
              <a:t>c("faa"  =  "dest")</a:t>
            </a:r>
            <a:r>
              <a:rPr sz="2325" spc="5" dirty="0">
                <a:latin typeface="Arial"/>
                <a:cs typeface="Arial"/>
              </a:rPr>
              <a:t>)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140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81" y="2590859"/>
            <a:ext cx="3536702" cy="4266901"/>
          </a:xfrm>
          <a:prstGeom prst="rect">
            <a:avLst/>
          </a:prstGeom>
        </p:spPr>
      </p:pic>
      <p:pic>
        <p:nvPicPr>
          <p:cNvPr id="140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6" y="2590859"/>
            <a:ext cx="4857409" cy="4266901"/>
          </a:xfrm>
          <a:prstGeom prst="rect">
            <a:avLst/>
          </a:prstGeom>
        </p:spPr>
      </p:pic>
      <p:pic>
        <p:nvPicPr>
          <p:cNvPr id="140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05" y="2687234"/>
            <a:ext cx="1355724" cy="918994"/>
          </a:xfrm>
          <a:prstGeom prst="rect">
            <a:avLst/>
          </a:prstGeom>
        </p:spPr>
      </p:pic>
      <p:pic>
        <p:nvPicPr>
          <p:cNvPr id="140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68" y="2687234"/>
            <a:ext cx="1355724" cy="918994"/>
          </a:xfrm>
          <a:prstGeom prst="rect">
            <a:avLst/>
          </a:prstGeom>
        </p:spPr>
      </p:pic>
      <p:sp>
        <p:nvSpPr>
          <p:cNvPr id="13" name="text 1">
            <a:extLst>
              <a:ext uri="{FF2B5EF4-FFF2-40B4-BE49-F238E27FC236}">
                <a16:creationId xmlns:a16="http://schemas.microsoft.com/office/drawing/2014/main" id="{AE9BCA85-299F-408C-91EC-9329FABE3DBD}"/>
              </a:ext>
            </a:extLst>
          </p:cNvPr>
          <p:cNvSpPr txBox="1"/>
          <p:nvPr/>
        </p:nvSpPr>
        <p:spPr>
          <a:xfrm>
            <a:off x="1149698" y="677504"/>
            <a:ext cx="9578071" cy="633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119" spc="5" dirty="0">
                <a:latin typeface="Arial"/>
                <a:cs typeface="Arial"/>
              </a:rPr>
              <a:t>Общий синтаксис</a:t>
            </a:r>
            <a:r>
              <a:rPr sz="4119" spc="5" dirty="0">
                <a:latin typeface="Arial"/>
                <a:cs typeface="Arial"/>
              </a:rPr>
              <a:t> </a:t>
            </a:r>
            <a:r>
              <a:rPr lang="ru-RU" sz="4119" spc="5" dirty="0">
                <a:latin typeface="Arial"/>
                <a:cs typeface="Arial"/>
              </a:rPr>
              <a:t>–</a:t>
            </a:r>
            <a:r>
              <a:rPr sz="4119" spc="5" dirty="0">
                <a:latin typeface="Arial"/>
                <a:cs typeface="Arial"/>
              </a:rPr>
              <a:t> </a:t>
            </a:r>
            <a:r>
              <a:rPr lang="ru-RU" sz="4119" spc="5" dirty="0">
                <a:latin typeface="Arial"/>
                <a:cs typeface="Arial"/>
              </a:rPr>
              <a:t>соответствие имен</a:t>
            </a:r>
            <a:endParaRPr sz="4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22598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object 13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4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4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029369" y="1911008"/>
            <a:ext cx="8287141" cy="30405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ru-RU" sz="9879" spc="5" dirty="0">
                <a:solidFill>
                  <a:srgbClr val="F0F0F0"/>
                </a:solidFill>
                <a:latin typeface="Arial"/>
                <a:cs typeface="Arial"/>
              </a:rPr>
              <a:t>Фильтрующие</a:t>
            </a:r>
            <a:br>
              <a:rPr lang="ru-RU" sz="9879" spc="5" dirty="0">
                <a:solidFill>
                  <a:srgbClr val="F0F0F0"/>
                </a:solidFill>
                <a:latin typeface="Arial"/>
                <a:cs typeface="Arial"/>
              </a:rPr>
            </a:br>
            <a:r>
              <a:rPr lang="ru-RU" sz="9879" spc="5" dirty="0">
                <a:solidFill>
                  <a:srgbClr val="F0F0F0"/>
                </a:solidFill>
                <a:latin typeface="Arial"/>
                <a:cs typeface="Arial"/>
              </a:rPr>
              <a:t>объединения</a:t>
            </a:r>
            <a:endParaRPr sz="98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09809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bject 13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40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40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353173" y="592954"/>
            <a:ext cx="8326318" cy="7600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939" spc="5" dirty="0">
                <a:latin typeface="Arial"/>
                <a:cs typeface="Arial"/>
              </a:rPr>
              <a:t>Фильтрующие объединения</a:t>
            </a:r>
            <a:endParaRPr sz="4900" dirty="0">
              <a:latin typeface="Arial"/>
              <a:cs typeface="Arial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149B9A86-F1BB-4E7F-BCD1-2A9F62430C31}"/>
              </a:ext>
            </a:extLst>
          </p:cNvPr>
          <p:cNvSpPr txBox="1"/>
          <p:nvPr/>
        </p:nvSpPr>
        <p:spPr>
          <a:xfrm>
            <a:off x="782109" y="2220680"/>
            <a:ext cx="10772501" cy="13642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solidFill>
                  <a:srgbClr val="78AAD6"/>
                </a:solidFill>
                <a:latin typeface="Arial"/>
                <a:cs typeface="Arial"/>
              </a:rPr>
              <a:t>Изменяющие объединения </a:t>
            </a:r>
            <a:r>
              <a:rPr lang="ru-RU" sz="2865" spc="5" dirty="0">
                <a:latin typeface="Arial"/>
                <a:cs typeface="Arial"/>
              </a:rPr>
              <a:t>используют информацию из одной</a:t>
            </a:r>
            <a:br>
              <a:rPr lang="ru-RU" sz="2865" spc="5" dirty="0">
                <a:latin typeface="Arial"/>
                <a:cs typeface="Arial"/>
              </a:rPr>
            </a:br>
            <a:r>
              <a:rPr lang="ru-RU" sz="2865" spc="5" dirty="0">
                <a:latin typeface="Arial"/>
                <a:cs typeface="Arial"/>
              </a:rPr>
              <a:t>таблицы  </a:t>
            </a:r>
            <a:r>
              <a:rPr lang="ru-RU" sz="2865" spc="5" dirty="0">
                <a:solidFill>
                  <a:srgbClr val="78AAD6"/>
                </a:solidFill>
                <a:latin typeface="Arial"/>
                <a:cs typeface="Arial"/>
              </a:rPr>
              <a:t>для добавления переменных </a:t>
            </a:r>
            <a:r>
              <a:rPr lang="ru-RU" sz="3000" spc="5" dirty="0">
                <a:latin typeface="Arial"/>
                <a:cs typeface="Arial"/>
              </a:rPr>
              <a:t>к другой таблице</a:t>
            </a:r>
            <a:br>
              <a:rPr lang="ru-RU" sz="3000" spc="5" dirty="0">
                <a:latin typeface="Arial"/>
                <a:cs typeface="Arial"/>
              </a:rPr>
            </a:br>
            <a:r>
              <a:rPr sz="3000" spc="5" dirty="0">
                <a:latin typeface="Arial"/>
                <a:cs typeface="Arial"/>
              </a:rPr>
              <a:t>(</a:t>
            </a:r>
            <a:r>
              <a:rPr lang="ru-RU" sz="3000" spc="5" dirty="0">
                <a:latin typeface="Arial"/>
                <a:cs typeface="Arial"/>
              </a:rPr>
              <a:t>подобно </a:t>
            </a:r>
            <a:r>
              <a:rPr sz="3000" spc="5" dirty="0">
                <a:solidFill>
                  <a:srgbClr val="78AAD6"/>
                </a:solidFill>
                <a:latin typeface="Arial"/>
                <a:cs typeface="Arial"/>
              </a:rPr>
              <a:t>mutate()</a:t>
            </a:r>
            <a:r>
              <a:rPr sz="3000" spc="5" dirty="0">
                <a:latin typeface="Arial"/>
                <a:cs typeface="Arial"/>
              </a:rPr>
              <a:t>)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68470E19-D95B-4457-8A59-EBD0C8A1C4F1}"/>
              </a:ext>
            </a:extLst>
          </p:cNvPr>
          <p:cNvSpPr txBox="1"/>
          <p:nvPr/>
        </p:nvSpPr>
        <p:spPr>
          <a:xfrm>
            <a:off x="782109" y="4122117"/>
            <a:ext cx="11133817" cy="902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solidFill>
                  <a:srgbClr val="81A769"/>
                </a:solidFill>
                <a:latin typeface="Arial"/>
                <a:cs typeface="Arial"/>
              </a:rPr>
              <a:t>Фильтрующие объединения </a:t>
            </a:r>
            <a:r>
              <a:rPr lang="en-US" sz="2865" spc="5" dirty="0">
                <a:solidFill>
                  <a:srgbClr val="81A769"/>
                </a:solidFill>
                <a:latin typeface="Arial"/>
                <a:cs typeface="Arial"/>
              </a:rPr>
              <a:t>s</a:t>
            </a:r>
            <a:r>
              <a:rPr lang="en-US" sz="2865" spc="5" dirty="0">
                <a:latin typeface="Arial"/>
                <a:cs typeface="Arial"/>
              </a:rPr>
              <a:t> </a:t>
            </a:r>
            <a:r>
              <a:rPr lang="ru-RU" sz="2865" spc="5" dirty="0">
                <a:latin typeface="Arial"/>
                <a:cs typeface="Arial"/>
              </a:rPr>
              <a:t>используют информацию из одной</a:t>
            </a:r>
          </a:p>
          <a:p>
            <a:r>
              <a:rPr lang="ru-RU" sz="2865" spc="5" dirty="0">
                <a:latin typeface="Arial"/>
                <a:cs typeface="Arial"/>
              </a:rPr>
              <a:t>Таблицы для выборки колонок из другой таблицы</a:t>
            </a:r>
            <a:r>
              <a:rPr lang="en-US" sz="2865" spc="5" dirty="0">
                <a:latin typeface="Arial"/>
                <a:cs typeface="Arial"/>
              </a:rPr>
              <a:t> </a:t>
            </a:r>
            <a:r>
              <a:rPr sz="3000" spc="5" dirty="0">
                <a:latin typeface="Arial"/>
                <a:cs typeface="Arial"/>
              </a:rPr>
              <a:t>(</a:t>
            </a:r>
            <a:r>
              <a:rPr lang="ru-RU" sz="3000" spc="5" dirty="0">
                <a:latin typeface="Arial"/>
                <a:cs typeface="Arial"/>
              </a:rPr>
              <a:t>как</a:t>
            </a:r>
            <a:r>
              <a:rPr sz="3000" spc="5" dirty="0">
                <a:latin typeface="Arial"/>
                <a:cs typeface="Arial"/>
              </a:rPr>
              <a:t> </a:t>
            </a:r>
            <a:r>
              <a:rPr sz="3000" spc="5" dirty="0">
                <a:solidFill>
                  <a:srgbClr val="8BB175"/>
                </a:solidFill>
                <a:latin typeface="Arial"/>
                <a:cs typeface="Arial"/>
              </a:rPr>
              <a:t>filter()</a:t>
            </a:r>
            <a:r>
              <a:rPr sz="3000" spc="5" dirty="0">
                <a:latin typeface="Arial"/>
                <a:cs typeface="Arial"/>
              </a:rPr>
              <a:t>)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74772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bject 13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40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4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8" y="1525410"/>
            <a:ext cx="8328382" cy="808544"/>
          </a:xfrm>
          <a:prstGeom prst="rect">
            <a:avLst/>
          </a:prstGeom>
        </p:spPr>
      </p:pic>
      <p:pic>
        <p:nvPicPr>
          <p:cNvPr id="141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34" y="1522236"/>
            <a:ext cx="8334729" cy="81489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025935" y="1768370"/>
            <a:ext cx="6689652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band  %&gt;%  </a:t>
            </a:r>
            <a:r>
              <a:rPr sz="2350" spc="5" dirty="0">
                <a:latin typeface="Arial"/>
                <a:cs typeface="Arial"/>
              </a:rPr>
              <a:t>semi_join(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instrument,  by  =  "name"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141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61045" y="638371"/>
            <a:ext cx="1355499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semi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14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61" y="3135971"/>
            <a:ext cx="1271303" cy="476216"/>
          </a:xfrm>
          <a:prstGeom prst="rect">
            <a:avLst/>
          </a:prstGeom>
        </p:spPr>
      </p:pic>
      <p:pic>
        <p:nvPicPr>
          <p:cNvPr id="14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965" y="3135971"/>
            <a:ext cx="1271304" cy="476216"/>
          </a:xfrm>
          <a:prstGeom prst="rect">
            <a:avLst/>
          </a:prstGeom>
        </p:spPr>
      </p:pic>
      <p:pic>
        <p:nvPicPr>
          <p:cNvPr id="14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61" y="4088405"/>
            <a:ext cx="1271303" cy="476216"/>
          </a:xfrm>
          <a:prstGeom prst="rect">
            <a:avLst/>
          </a:prstGeom>
        </p:spPr>
      </p:pic>
      <p:pic>
        <p:nvPicPr>
          <p:cNvPr id="14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965" y="4088405"/>
            <a:ext cx="1271304" cy="476216"/>
          </a:xfrm>
          <a:prstGeom prst="rect">
            <a:avLst/>
          </a:prstGeom>
        </p:spPr>
      </p:pic>
      <p:pic>
        <p:nvPicPr>
          <p:cNvPr id="14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61" y="4564622"/>
            <a:ext cx="1271303" cy="476216"/>
          </a:xfrm>
          <a:prstGeom prst="rect">
            <a:avLst/>
          </a:prstGeom>
        </p:spPr>
      </p:pic>
      <p:pic>
        <p:nvPicPr>
          <p:cNvPr id="14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965" y="4564622"/>
            <a:ext cx="1271304" cy="47621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733856" y="3221211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035515" y="3221211"/>
            <a:ext cx="69185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10051" y="3697427"/>
            <a:ext cx="5956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Mick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952971" y="3697428"/>
            <a:ext cx="877484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Stones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784653" y="4173643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914873" y="4173644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22750" y="4649860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914873" y="4649860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4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265" y="3110573"/>
            <a:ext cx="25398" cy="1955663"/>
          </a:xfrm>
          <a:prstGeom prst="rect">
            <a:avLst/>
          </a:prstGeom>
        </p:spPr>
      </p:pic>
      <p:pic>
        <p:nvPicPr>
          <p:cNvPr id="14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63" y="4075705"/>
            <a:ext cx="2593403" cy="25398"/>
          </a:xfrm>
          <a:prstGeom prst="rect">
            <a:avLst/>
          </a:prstGeom>
        </p:spPr>
      </p:pic>
      <p:pic>
        <p:nvPicPr>
          <p:cNvPr id="14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63" y="4551923"/>
            <a:ext cx="2593403" cy="25398"/>
          </a:xfrm>
          <a:prstGeom prst="rect">
            <a:avLst/>
          </a:prstGeom>
        </p:spPr>
      </p:pic>
      <p:pic>
        <p:nvPicPr>
          <p:cNvPr id="142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63" y="3599489"/>
            <a:ext cx="2593403" cy="25398"/>
          </a:xfrm>
          <a:prstGeom prst="rect">
            <a:avLst/>
          </a:prstGeom>
        </p:spPr>
      </p:pic>
      <p:pic>
        <p:nvPicPr>
          <p:cNvPr id="14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62" y="3110573"/>
            <a:ext cx="25398" cy="1955663"/>
          </a:xfrm>
          <a:prstGeom prst="rect">
            <a:avLst/>
          </a:prstGeom>
        </p:spPr>
      </p:pic>
      <p:pic>
        <p:nvPicPr>
          <p:cNvPr id="142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569" y="3110573"/>
            <a:ext cx="25398" cy="1955663"/>
          </a:xfrm>
          <a:prstGeom prst="rect">
            <a:avLst/>
          </a:prstGeom>
        </p:spPr>
      </p:pic>
      <p:pic>
        <p:nvPicPr>
          <p:cNvPr id="142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63" y="3123272"/>
            <a:ext cx="2593403" cy="25398"/>
          </a:xfrm>
          <a:prstGeom prst="rect">
            <a:avLst/>
          </a:prstGeom>
        </p:spPr>
      </p:pic>
      <p:pic>
        <p:nvPicPr>
          <p:cNvPr id="14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63" y="5028139"/>
            <a:ext cx="2593403" cy="25398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413258" y="2738644"/>
            <a:ext cx="64376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42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447" y="3129401"/>
            <a:ext cx="1268736" cy="476664"/>
          </a:xfrm>
          <a:prstGeom prst="rect">
            <a:avLst/>
          </a:prstGeom>
        </p:spPr>
      </p:pic>
      <p:pic>
        <p:nvPicPr>
          <p:cNvPr id="142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83" y="3129401"/>
            <a:ext cx="1268734" cy="476664"/>
          </a:xfrm>
          <a:prstGeom prst="rect">
            <a:avLst/>
          </a:prstGeom>
        </p:spPr>
      </p:pic>
      <p:pic>
        <p:nvPicPr>
          <p:cNvPr id="142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447" y="3606065"/>
            <a:ext cx="1268736" cy="476664"/>
          </a:xfrm>
          <a:prstGeom prst="rect">
            <a:avLst/>
          </a:prstGeom>
        </p:spPr>
      </p:pic>
      <p:pic>
        <p:nvPicPr>
          <p:cNvPr id="143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83" y="3606065"/>
            <a:ext cx="1268734" cy="476664"/>
          </a:xfrm>
          <a:prstGeom prst="rect">
            <a:avLst/>
          </a:prstGeom>
        </p:spPr>
      </p:pic>
      <p:pic>
        <p:nvPicPr>
          <p:cNvPr id="143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447" y="4082730"/>
            <a:ext cx="1268736" cy="476664"/>
          </a:xfrm>
          <a:prstGeom prst="rect">
            <a:avLst/>
          </a:prstGeom>
        </p:spPr>
      </p:pic>
      <p:pic>
        <p:nvPicPr>
          <p:cNvPr id="143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83" y="4082730"/>
            <a:ext cx="1268734" cy="476664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219761" y="3214861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502372" y="3214861"/>
            <a:ext cx="74058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plays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270558" y="3691078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489673" y="3691078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5308655" y="4167294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6572217" y="4167295"/>
            <a:ext cx="595676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bass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257859" y="4643511"/>
            <a:ext cx="66043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Keith</a:t>
            </a:r>
            <a:endParaRPr sz="22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6489673" y="4643511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43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84" y="3104002"/>
            <a:ext cx="25398" cy="1957455"/>
          </a:xfrm>
          <a:prstGeom prst="rect">
            <a:avLst/>
          </a:prstGeom>
        </p:spPr>
      </p:pic>
      <p:pic>
        <p:nvPicPr>
          <p:cNvPr id="143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49" y="4070031"/>
            <a:ext cx="2588269" cy="25398"/>
          </a:xfrm>
          <a:prstGeom prst="rect">
            <a:avLst/>
          </a:prstGeom>
        </p:spPr>
      </p:pic>
      <p:pic>
        <p:nvPicPr>
          <p:cNvPr id="143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49" y="4546696"/>
            <a:ext cx="2588269" cy="25398"/>
          </a:xfrm>
          <a:prstGeom prst="rect">
            <a:avLst/>
          </a:prstGeom>
        </p:spPr>
      </p:pic>
      <p:pic>
        <p:nvPicPr>
          <p:cNvPr id="143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49" y="3593366"/>
            <a:ext cx="2588269" cy="25398"/>
          </a:xfrm>
          <a:prstGeom prst="rect">
            <a:avLst/>
          </a:prstGeom>
        </p:spPr>
      </p:pic>
      <p:pic>
        <p:nvPicPr>
          <p:cNvPr id="143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48" y="3104002"/>
            <a:ext cx="25398" cy="1957455"/>
          </a:xfrm>
          <a:prstGeom prst="rect">
            <a:avLst/>
          </a:prstGeom>
        </p:spPr>
      </p:pic>
      <p:pic>
        <p:nvPicPr>
          <p:cNvPr id="143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20" y="3104002"/>
            <a:ext cx="25398" cy="1957455"/>
          </a:xfrm>
          <a:prstGeom prst="rect">
            <a:avLst/>
          </a:prstGeom>
        </p:spPr>
      </p:pic>
      <p:pic>
        <p:nvPicPr>
          <p:cNvPr id="143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49" y="3116701"/>
            <a:ext cx="2588269" cy="25398"/>
          </a:xfrm>
          <a:prstGeom prst="rect">
            <a:avLst/>
          </a:prstGeom>
        </p:spPr>
      </p:pic>
      <p:pic>
        <p:nvPicPr>
          <p:cNvPr id="144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49" y="5023360"/>
            <a:ext cx="2588269" cy="25398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543589" y="2744994"/>
            <a:ext cx="1352934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instrument</a:t>
            </a:r>
            <a:endParaRPr sz="22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4311776" y="3730636"/>
            <a:ext cx="297197" cy="607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950" spc="5" dirty="0">
                <a:latin typeface="Arial"/>
                <a:cs typeface="Arial"/>
              </a:rPr>
              <a:t>+</a:t>
            </a:r>
            <a:endParaRPr sz="39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7702438" y="3730636"/>
            <a:ext cx="297197" cy="607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950" spc="5" dirty="0">
                <a:latin typeface="Arial"/>
                <a:cs typeface="Arial"/>
              </a:rPr>
              <a:t>=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144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752" y="3130571"/>
            <a:ext cx="1269911" cy="476216"/>
          </a:xfrm>
          <a:prstGeom prst="rect">
            <a:avLst/>
          </a:prstGeom>
        </p:spPr>
      </p:pic>
      <p:pic>
        <p:nvPicPr>
          <p:cNvPr id="144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62" y="3130571"/>
            <a:ext cx="1269911" cy="476216"/>
          </a:xfrm>
          <a:prstGeom prst="rect">
            <a:avLst/>
          </a:prstGeom>
        </p:spPr>
      </p:pic>
      <p:pic>
        <p:nvPicPr>
          <p:cNvPr id="144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752" y="3606788"/>
            <a:ext cx="1269911" cy="476216"/>
          </a:xfrm>
          <a:prstGeom prst="rect">
            <a:avLst/>
          </a:prstGeom>
        </p:spPr>
      </p:pic>
      <p:pic>
        <p:nvPicPr>
          <p:cNvPr id="144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62" y="3606788"/>
            <a:ext cx="1269911" cy="476216"/>
          </a:xfrm>
          <a:prstGeom prst="rect">
            <a:avLst/>
          </a:prstGeom>
        </p:spPr>
      </p:pic>
      <p:pic>
        <p:nvPicPr>
          <p:cNvPr id="144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752" y="4083004"/>
            <a:ext cx="1269911" cy="476216"/>
          </a:xfrm>
          <a:prstGeom prst="rect">
            <a:avLst/>
          </a:prstGeom>
        </p:spPr>
      </p:pic>
      <p:pic>
        <p:nvPicPr>
          <p:cNvPr id="144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62" y="4083004"/>
            <a:ext cx="1269911" cy="476216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8496131" y="3214861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9804140" y="3214861"/>
            <a:ext cx="69185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8553278" y="3691078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9683498" y="3691078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8591375" y="4167294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9683498" y="4167294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44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963" y="3105173"/>
            <a:ext cx="25398" cy="1479446"/>
          </a:xfrm>
          <a:prstGeom prst="rect">
            <a:avLst/>
          </a:prstGeom>
        </p:spPr>
      </p:pic>
      <p:pic>
        <p:nvPicPr>
          <p:cNvPr id="144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353" y="4070305"/>
            <a:ext cx="2590618" cy="25398"/>
          </a:xfrm>
          <a:prstGeom prst="rect">
            <a:avLst/>
          </a:prstGeom>
        </p:spPr>
      </p:pic>
      <p:pic>
        <p:nvPicPr>
          <p:cNvPr id="144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353" y="3594089"/>
            <a:ext cx="2590618" cy="25398"/>
          </a:xfrm>
          <a:prstGeom prst="rect">
            <a:avLst/>
          </a:prstGeom>
        </p:spPr>
      </p:pic>
      <p:pic>
        <p:nvPicPr>
          <p:cNvPr id="145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052" y="3105173"/>
            <a:ext cx="25398" cy="1479446"/>
          </a:xfrm>
          <a:prstGeom prst="rect">
            <a:avLst/>
          </a:prstGeom>
        </p:spPr>
      </p:pic>
      <p:pic>
        <p:nvPicPr>
          <p:cNvPr id="145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874" y="3105173"/>
            <a:ext cx="25398" cy="1479446"/>
          </a:xfrm>
          <a:prstGeom prst="rect">
            <a:avLst/>
          </a:prstGeom>
        </p:spPr>
      </p:pic>
      <p:pic>
        <p:nvPicPr>
          <p:cNvPr id="145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353" y="3117872"/>
            <a:ext cx="2590618" cy="25398"/>
          </a:xfrm>
          <a:prstGeom prst="rect">
            <a:avLst/>
          </a:prstGeom>
        </p:spPr>
      </p:pic>
      <p:pic>
        <p:nvPicPr>
          <p:cNvPr id="145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353" y="4546522"/>
            <a:ext cx="2590618" cy="2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93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98083" y="702743"/>
            <a:ext cx="4620817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Самостоятельно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937303" y="1948424"/>
            <a:ext cx="8512267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Измените код так, что выбрать только колонку </a:t>
            </a:r>
            <a:r>
              <a:rPr lang="en-US" sz="2865" spc="5" dirty="0">
                <a:solidFill>
                  <a:srgbClr val="005493"/>
                </a:solidFill>
                <a:latin typeface="Arial"/>
                <a:cs typeface="Arial"/>
              </a:rPr>
              <a:t>n </a:t>
            </a:r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: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775184" y="2741344"/>
            <a:ext cx="5636800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5" dirty="0">
                <a:solidFill>
                  <a:srgbClr val="164F86"/>
                </a:solidFill>
                <a:latin typeface="Arial"/>
                <a:cs typeface="Arial"/>
              </a:rPr>
              <a:t>select(babynames,  name,  prop)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8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8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181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object 13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4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4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8" y="1525410"/>
            <a:ext cx="8328382" cy="808544"/>
          </a:xfrm>
          <a:prstGeom prst="rect">
            <a:avLst/>
          </a:prstGeom>
        </p:spPr>
      </p:pic>
      <p:pic>
        <p:nvPicPr>
          <p:cNvPr id="14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34" y="1522236"/>
            <a:ext cx="8334729" cy="814893"/>
          </a:xfrm>
          <a:prstGeom prst="rect">
            <a:avLst/>
          </a:prstGeom>
        </p:spPr>
      </p:pic>
      <p:pic>
        <p:nvPicPr>
          <p:cNvPr id="14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575337" y="638371"/>
            <a:ext cx="1034899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anti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14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61" y="3135971"/>
            <a:ext cx="1271303" cy="476216"/>
          </a:xfrm>
          <a:prstGeom prst="rect">
            <a:avLst/>
          </a:prstGeom>
        </p:spPr>
      </p:pic>
      <p:pic>
        <p:nvPicPr>
          <p:cNvPr id="14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965" y="3135971"/>
            <a:ext cx="1271304" cy="476216"/>
          </a:xfrm>
          <a:prstGeom prst="rect">
            <a:avLst/>
          </a:prstGeom>
        </p:spPr>
      </p:pic>
      <p:pic>
        <p:nvPicPr>
          <p:cNvPr id="14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61" y="4088405"/>
            <a:ext cx="1271303" cy="476216"/>
          </a:xfrm>
          <a:prstGeom prst="rect">
            <a:avLst/>
          </a:prstGeom>
        </p:spPr>
      </p:pic>
      <p:pic>
        <p:nvPicPr>
          <p:cNvPr id="14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965" y="4088405"/>
            <a:ext cx="1271304" cy="476216"/>
          </a:xfrm>
          <a:prstGeom prst="rect">
            <a:avLst/>
          </a:prstGeom>
        </p:spPr>
      </p:pic>
      <p:pic>
        <p:nvPicPr>
          <p:cNvPr id="14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61" y="4564622"/>
            <a:ext cx="1271303" cy="476216"/>
          </a:xfrm>
          <a:prstGeom prst="rect">
            <a:avLst/>
          </a:prstGeom>
        </p:spPr>
      </p:pic>
      <p:pic>
        <p:nvPicPr>
          <p:cNvPr id="146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965" y="4564622"/>
            <a:ext cx="1271304" cy="47621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733856" y="3221211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035515" y="3221211"/>
            <a:ext cx="69185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10051" y="3697427"/>
            <a:ext cx="5956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Mick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952971" y="3697428"/>
            <a:ext cx="877484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Stones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784653" y="4173643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914873" y="4173644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22750" y="4649860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914873" y="4649860"/>
            <a:ext cx="95346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Beatles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46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265" y="3110573"/>
            <a:ext cx="25398" cy="1955663"/>
          </a:xfrm>
          <a:prstGeom prst="rect">
            <a:avLst/>
          </a:prstGeom>
        </p:spPr>
      </p:pic>
      <p:pic>
        <p:nvPicPr>
          <p:cNvPr id="146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63" y="4075705"/>
            <a:ext cx="2593403" cy="25398"/>
          </a:xfrm>
          <a:prstGeom prst="rect">
            <a:avLst/>
          </a:prstGeom>
        </p:spPr>
      </p:pic>
      <p:pic>
        <p:nvPicPr>
          <p:cNvPr id="146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63" y="4551923"/>
            <a:ext cx="2593403" cy="25398"/>
          </a:xfrm>
          <a:prstGeom prst="rect">
            <a:avLst/>
          </a:prstGeom>
        </p:spPr>
      </p:pic>
      <p:pic>
        <p:nvPicPr>
          <p:cNvPr id="146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63" y="3599489"/>
            <a:ext cx="2593403" cy="25398"/>
          </a:xfrm>
          <a:prstGeom prst="rect">
            <a:avLst/>
          </a:prstGeom>
        </p:spPr>
      </p:pic>
      <p:pic>
        <p:nvPicPr>
          <p:cNvPr id="14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62" y="3110573"/>
            <a:ext cx="25398" cy="1955663"/>
          </a:xfrm>
          <a:prstGeom prst="rect">
            <a:avLst/>
          </a:prstGeom>
        </p:spPr>
      </p:pic>
      <p:pic>
        <p:nvPicPr>
          <p:cNvPr id="146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569" y="3110573"/>
            <a:ext cx="25398" cy="1955663"/>
          </a:xfrm>
          <a:prstGeom prst="rect">
            <a:avLst/>
          </a:prstGeom>
        </p:spPr>
      </p:pic>
      <p:pic>
        <p:nvPicPr>
          <p:cNvPr id="14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63" y="3123272"/>
            <a:ext cx="2593403" cy="25398"/>
          </a:xfrm>
          <a:prstGeom prst="rect">
            <a:avLst/>
          </a:prstGeom>
        </p:spPr>
      </p:pic>
      <p:pic>
        <p:nvPicPr>
          <p:cNvPr id="147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63" y="5028139"/>
            <a:ext cx="2593403" cy="25398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2413258" y="2738644"/>
            <a:ext cx="64376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4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447" y="3129401"/>
            <a:ext cx="1268736" cy="476664"/>
          </a:xfrm>
          <a:prstGeom prst="rect">
            <a:avLst/>
          </a:prstGeom>
        </p:spPr>
      </p:pic>
      <p:pic>
        <p:nvPicPr>
          <p:cNvPr id="14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83" y="3129401"/>
            <a:ext cx="1268734" cy="476664"/>
          </a:xfrm>
          <a:prstGeom prst="rect">
            <a:avLst/>
          </a:prstGeom>
        </p:spPr>
      </p:pic>
      <p:pic>
        <p:nvPicPr>
          <p:cNvPr id="14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447" y="3606065"/>
            <a:ext cx="1268736" cy="476664"/>
          </a:xfrm>
          <a:prstGeom prst="rect">
            <a:avLst/>
          </a:prstGeom>
        </p:spPr>
      </p:pic>
      <p:pic>
        <p:nvPicPr>
          <p:cNvPr id="14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83" y="3606065"/>
            <a:ext cx="1268734" cy="476664"/>
          </a:xfrm>
          <a:prstGeom prst="rect">
            <a:avLst/>
          </a:prstGeom>
        </p:spPr>
      </p:pic>
      <p:pic>
        <p:nvPicPr>
          <p:cNvPr id="147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447" y="4082730"/>
            <a:ext cx="1268736" cy="476664"/>
          </a:xfrm>
          <a:prstGeom prst="rect">
            <a:avLst/>
          </a:prstGeom>
        </p:spPr>
      </p:pic>
      <p:pic>
        <p:nvPicPr>
          <p:cNvPr id="147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83" y="4082730"/>
            <a:ext cx="1268734" cy="476664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219761" y="3214861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502372" y="3214861"/>
            <a:ext cx="74058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plays</a:t>
            </a:r>
            <a:endParaRPr sz="22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270558" y="3691078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489673" y="3691078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308655" y="4167294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572217" y="4167295"/>
            <a:ext cx="595676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bass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257859" y="4643511"/>
            <a:ext cx="66043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Keith</a:t>
            </a:r>
            <a:endParaRPr sz="22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6489673" y="4643511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47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84" y="3104002"/>
            <a:ext cx="25398" cy="1957455"/>
          </a:xfrm>
          <a:prstGeom prst="rect">
            <a:avLst/>
          </a:prstGeom>
        </p:spPr>
      </p:pic>
      <p:pic>
        <p:nvPicPr>
          <p:cNvPr id="147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49" y="4070031"/>
            <a:ext cx="2588269" cy="25398"/>
          </a:xfrm>
          <a:prstGeom prst="rect">
            <a:avLst/>
          </a:prstGeom>
        </p:spPr>
      </p:pic>
      <p:pic>
        <p:nvPicPr>
          <p:cNvPr id="148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49" y="4546696"/>
            <a:ext cx="2588269" cy="25398"/>
          </a:xfrm>
          <a:prstGeom prst="rect">
            <a:avLst/>
          </a:prstGeom>
        </p:spPr>
      </p:pic>
      <p:pic>
        <p:nvPicPr>
          <p:cNvPr id="148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49" y="3593366"/>
            <a:ext cx="2588269" cy="25398"/>
          </a:xfrm>
          <a:prstGeom prst="rect">
            <a:avLst/>
          </a:prstGeom>
        </p:spPr>
      </p:pic>
      <p:pic>
        <p:nvPicPr>
          <p:cNvPr id="148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48" y="3104002"/>
            <a:ext cx="25398" cy="1957455"/>
          </a:xfrm>
          <a:prstGeom prst="rect">
            <a:avLst/>
          </a:prstGeom>
        </p:spPr>
      </p:pic>
      <p:pic>
        <p:nvPicPr>
          <p:cNvPr id="148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20" y="3104002"/>
            <a:ext cx="25398" cy="1957455"/>
          </a:xfrm>
          <a:prstGeom prst="rect">
            <a:avLst/>
          </a:prstGeom>
        </p:spPr>
      </p:pic>
      <p:pic>
        <p:nvPicPr>
          <p:cNvPr id="148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49" y="3116701"/>
            <a:ext cx="2588269" cy="25398"/>
          </a:xfrm>
          <a:prstGeom prst="rect">
            <a:avLst/>
          </a:prstGeom>
        </p:spPr>
      </p:pic>
      <p:pic>
        <p:nvPicPr>
          <p:cNvPr id="148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49" y="5023360"/>
            <a:ext cx="2588269" cy="25398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5543589" y="2744994"/>
            <a:ext cx="1352934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instrument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4311776" y="3730636"/>
            <a:ext cx="297197" cy="607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950" spc="5" dirty="0">
                <a:latin typeface="Arial"/>
                <a:cs typeface="Arial"/>
              </a:rPr>
              <a:t>+</a:t>
            </a:r>
            <a:endParaRPr sz="39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7702438" y="3730636"/>
            <a:ext cx="297197" cy="607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950" spc="5" dirty="0">
                <a:latin typeface="Arial"/>
                <a:cs typeface="Arial"/>
              </a:rPr>
              <a:t>=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148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752" y="3130571"/>
            <a:ext cx="1269911" cy="476216"/>
          </a:xfrm>
          <a:prstGeom prst="rect">
            <a:avLst/>
          </a:prstGeom>
        </p:spPr>
      </p:pic>
      <p:pic>
        <p:nvPicPr>
          <p:cNvPr id="148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62" y="3130571"/>
            <a:ext cx="1269911" cy="476216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8496131" y="3214861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9804140" y="3214861"/>
            <a:ext cx="69185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band</a:t>
            </a:r>
            <a:endParaRPr sz="22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8578676" y="3691078"/>
            <a:ext cx="5956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Mick</a:t>
            </a:r>
            <a:endParaRPr sz="225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9715246" y="3691078"/>
            <a:ext cx="877484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Stones</a:t>
            </a:r>
            <a:endParaRPr sz="2150">
              <a:latin typeface="Arial"/>
              <a:cs typeface="Arial"/>
            </a:endParaRPr>
          </a:p>
        </p:txBody>
      </p:sp>
      <p:pic>
        <p:nvPicPr>
          <p:cNvPr id="148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963" y="3105173"/>
            <a:ext cx="25398" cy="514314"/>
          </a:xfrm>
          <a:prstGeom prst="rect">
            <a:avLst/>
          </a:prstGeom>
        </p:spPr>
      </p:pic>
      <p:pic>
        <p:nvPicPr>
          <p:cNvPr id="148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963" y="3594088"/>
            <a:ext cx="25398" cy="514314"/>
          </a:xfrm>
          <a:prstGeom prst="rect">
            <a:avLst/>
          </a:prstGeom>
        </p:spPr>
      </p:pic>
      <p:pic>
        <p:nvPicPr>
          <p:cNvPr id="149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353" y="3594089"/>
            <a:ext cx="2590618" cy="25398"/>
          </a:xfrm>
          <a:prstGeom prst="rect">
            <a:avLst/>
          </a:prstGeom>
        </p:spPr>
      </p:pic>
      <p:pic>
        <p:nvPicPr>
          <p:cNvPr id="149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052" y="3105173"/>
            <a:ext cx="25398" cy="514314"/>
          </a:xfrm>
          <a:prstGeom prst="rect">
            <a:avLst/>
          </a:prstGeom>
        </p:spPr>
      </p:pic>
      <p:pic>
        <p:nvPicPr>
          <p:cNvPr id="149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052" y="3594088"/>
            <a:ext cx="25398" cy="514314"/>
          </a:xfrm>
          <a:prstGeom prst="rect">
            <a:avLst/>
          </a:prstGeom>
        </p:spPr>
      </p:pic>
      <p:pic>
        <p:nvPicPr>
          <p:cNvPr id="149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874" y="3105173"/>
            <a:ext cx="25398" cy="514314"/>
          </a:xfrm>
          <a:prstGeom prst="rect">
            <a:avLst/>
          </a:prstGeom>
        </p:spPr>
      </p:pic>
      <p:pic>
        <p:nvPicPr>
          <p:cNvPr id="149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874" y="3594088"/>
            <a:ext cx="25398" cy="514314"/>
          </a:xfrm>
          <a:prstGeom prst="rect">
            <a:avLst/>
          </a:prstGeom>
        </p:spPr>
      </p:pic>
      <p:pic>
        <p:nvPicPr>
          <p:cNvPr id="149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353" y="3117872"/>
            <a:ext cx="2590618" cy="25398"/>
          </a:xfrm>
          <a:prstGeom prst="rect">
            <a:avLst/>
          </a:prstGeom>
        </p:spPr>
      </p:pic>
      <p:pic>
        <p:nvPicPr>
          <p:cNvPr id="149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353" y="4070305"/>
            <a:ext cx="2590618" cy="25398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2025936" y="1768370"/>
            <a:ext cx="6538970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band  %&gt;%  </a:t>
            </a:r>
            <a:r>
              <a:rPr sz="2350" spc="5" dirty="0">
                <a:latin typeface="Arial"/>
                <a:cs typeface="Arial"/>
              </a:rPr>
              <a:t>anti_join(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instrument,  by  =  "name"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77168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bject 13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49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49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149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81" y="2590859"/>
            <a:ext cx="3536702" cy="4266901"/>
          </a:xfrm>
          <a:prstGeom prst="rect">
            <a:avLst/>
          </a:prstGeom>
        </p:spPr>
      </p:pic>
      <p:pic>
        <p:nvPicPr>
          <p:cNvPr id="150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6" y="2590859"/>
            <a:ext cx="4857409" cy="4266901"/>
          </a:xfrm>
          <a:prstGeom prst="rect">
            <a:avLst/>
          </a:prstGeom>
        </p:spPr>
      </p:pic>
      <p:pic>
        <p:nvPicPr>
          <p:cNvPr id="150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26" y="1900275"/>
            <a:ext cx="4796221" cy="768400"/>
          </a:xfrm>
          <a:prstGeom prst="rect">
            <a:avLst/>
          </a:prstGeom>
        </p:spPr>
      </p:pic>
      <p:pic>
        <p:nvPicPr>
          <p:cNvPr id="150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51" y="1897101"/>
            <a:ext cx="4802570" cy="77474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73481" y="2086451"/>
            <a:ext cx="354969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solidFill>
                  <a:srgbClr val="0365C0"/>
                </a:solidFill>
                <a:latin typeface="Arial"/>
                <a:cs typeface="Arial"/>
              </a:rPr>
              <a:t>airports  </a:t>
            </a:r>
            <a:r>
              <a:rPr sz="2400" spc="5" dirty="0">
                <a:solidFill>
                  <a:srgbClr val="A6AAA9"/>
                </a:solidFill>
                <a:latin typeface="Arial"/>
                <a:cs typeface="Arial"/>
              </a:rPr>
              <a:t>%&gt;%  select(1:3)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50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32" y="1900275"/>
            <a:ext cx="4968495" cy="768400"/>
          </a:xfrm>
          <a:prstGeom prst="rect">
            <a:avLst/>
          </a:prstGeom>
        </p:spPr>
      </p:pic>
      <p:pic>
        <p:nvPicPr>
          <p:cNvPr id="150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057" y="1897101"/>
            <a:ext cx="4974845" cy="77474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730956" y="2087657"/>
            <a:ext cx="382444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flights  </a:t>
            </a:r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%&gt;%  select(14:15)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50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05" y="2687234"/>
            <a:ext cx="1355724" cy="918994"/>
          </a:xfrm>
          <a:prstGeom prst="rect">
            <a:avLst/>
          </a:prstGeom>
        </p:spPr>
      </p:pic>
      <p:pic>
        <p:nvPicPr>
          <p:cNvPr id="150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68" y="2687234"/>
            <a:ext cx="1355724" cy="918994"/>
          </a:xfrm>
          <a:prstGeom prst="rect">
            <a:avLst/>
          </a:prstGeom>
        </p:spPr>
      </p:pic>
      <p:sp>
        <p:nvSpPr>
          <p:cNvPr id="16" name="text 1">
            <a:extLst>
              <a:ext uri="{FF2B5EF4-FFF2-40B4-BE49-F238E27FC236}">
                <a16:creationId xmlns:a16="http://schemas.microsoft.com/office/drawing/2014/main" id="{98915D5B-B5C8-46B6-B9F4-B1B361680CD7}"/>
              </a:ext>
            </a:extLst>
          </p:cNvPr>
          <p:cNvSpPr txBox="1"/>
          <p:nvPr/>
        </p:nvSpPr>
        <p:spPr>
          <a:xfrm>
            <a:off x="3138704" y="686806"/>
            <a:ext cx="5329536" cy="7346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774" spc="5" dirty="0">
                <a:latin typeface="Arial"/>
                <a:cs typeface="Arial"/>
              </a:rPr>
              <a:t>Имена аэропортов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74779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object 13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50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630419" y="773868"/>
            <a:ext cx="7922040" cy="7069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594" spc="5" dirty="0">
                <a:solidFill>
                  <a:srgbClr val="005493"/>
                </a:solidFill>
                <a:latin typeface="Arial"/>
                <a:cs typeface="Arial"/>
              </a:rPr>
              <a:t>Попробуйте самостоятельно</a:t>
            </a:r>
            <a:endParaRPr sz="45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30649" y="2563556"/>
            <a:ext cx="10430099" cy="9048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Какие аэропорты принимают полеты из аэропорта </a:t>
            </a:r>
            <a:r>
              <a:rPr sz="2940" spc="5" dirty="0">
                <a:solidFill>
                  <a:srgbClr val="005493"/>
                </a:solidFill>
                <a:latin typeface="Arial"/>
                <a:cs typeface="Arial"/>
              </a:rPr>
              <a:t>New York</a:t>
            </a:r>
            <a:endParaRPr lang="ru-RU" sz="2940" spc="5" dirty="0">
              <a:solidFill>
                <a:srgbClr val="005493"/>
              </a:solidFill>
              <a:latin typeface="Arial"/>
              <a:cs typeface="Arial"/>
            </a:endParaRPr>
          </a:p>
          <a:p>
            <a:r>
              <a:rPr sz="2940" spc="5" dirty="0">
                <a:solidFill>
                  <a:srgbClr val="005493"/>
                </a:solidFill>
                <a:latin typeface="Arial"/>
                <a:cs typeface="Arial"/>
              </a:rPr>
              <a:t> (</a:t>
            </a:r>
            <a:r>
              <a:rPr lang="ru-RU" sz="2940" spc="5" dirty="0">
                <a:solidFill>
                  <a:srgbClr val="005493"/>
                </a:solidFill>
                <a:latin typeface="Arial"/>
                <a:cs typeface="Arial"/>
              </a:rPr>
              <a:t>см</a:t>
            </a:r>
            <a:r>
              <a:rPr sz="2940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lang="ru-RU" sz="2940" spc="5" dirty="0">
                <a:solidFill>
                  <a:srgbClr val="005493"/>
                </a:solidFill>
                <a:latin typeface="Arial"/>
                <a:cs typeface="Arial"/>
              </a:rPr>
              <a:t>переменную </a:t>
            </a:r>
            <a:r>
              <a:rPr sz="2940" spc="5" dirty="0">
                <a:solidFill>
                  <a:srgbClr val="005493"/>
                </a:solidFill>
                <a:latin typeface="Arial"/>
                <a:cs typeface="Arial"/>
              </a:rPr>
              <a:t>flights </a:t>
            </a:r>
            <a:r>
              <a:rPr lang="ru-RU" sz="2940" spc="5" dirty="0">
                <a:solidFill>
                  <a:srgbClr val="005493"/>
                </a:solidFill>
                <a:latin typeface="Arial"/>
                <a:cs typeface="Arial"/>
              </a:rPr>
              <a:t>в таблице</a:t>
            </a:r>
            <a:r>
              <a:rPr sz="2940" spc="5" dirty="0">
                <a:solidFill>
                  <a:srgbClr val="005493"/>
                </a:solidFill>
                <a:latin typeface="Arial"/>
                <a:cs typeface="Arial"/>
              </a:rPr>
              <a:t>?) 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30649" y="3668379"/>
            <a:ext cx="10417866" cy="13688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895" spc="5" dirty="0">
                <a:solidFill>
                  <a:srgbClr val="005493"/>
                </a:solidFill>
                <a:latin typeface="Arial"/>
                <a:cs typeface="Arial"/>
              </a:rPr>
              <a:t>Заметьте, что колонка по которой надо производить </a:t>
            </a:r>
            <a:br>
              <a:rPr lang="ru-RU" sz="2895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2895" spc="5" dirty="0">
                <a:solidFill>
                  <a:srgbClr val="005493"/>
                </a:solidFill>
                <a:latin typeface="Arial"/>
                <a:cs typeface="Arial"/>
              </a:rPr>
              <a:t>объединение называется </a:t>
            </a:r>
            <a:r>
              <a:rPr sz="2895" spc="5" dirty="0" err="1">
                <a:solidFill>
                  <a:srgbClr val="005493"/>
                </a:solidFill>
                <a:latin typeface="Arial"/>
                <a:cs typeface="Arial"/>
              </a:rPr>
              <a:t>faa</a:t>
            </a:r>
            <a:r>
              <a:rPr sz="2895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lang="ru-RU" sz="2895" spc="5" dirty="0">
                <a:solidFill>
                  <a:srgbClr val="005493"/>
                </a:solidFill>
                <a:latin typeface="Arial"/>
                <a:cs typeface="Arial"/>
              </a:rPr>
              <a:t>в таблице </a:t>
            </a:r>
            <a:r>
              <a:rPr sz="2895" spc="5" dirty="0">
                <a:solidFill>
                  <a:srgbClr val="005493"/>
                </a:solidFill>
                <a:latin typeface="Arial"/>
                <a:cs typeface="Arial"/>
              </a:rPr>
              <a:t> airports</a:t>
            </a:r>
            <a:r>
              <a:rPr lang="ru-RU" sz="2895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  <a:t>и </a:t>
            </a:r>
            <a:r>
              <a:rPr lang="en-US" sz="3000" spc="5" dirty="0" err="1">
                <a:solidFill>
                  <a:srgbClr val="005493"/>
                </a:solidFill>
                <a:latin typeface="Arial"/>
                <a:cs typeface="Arial"/>
              </a:rPr>
              <a:t>dest</a:t>
            </a:r>
            <a:r>
              <a:rPr lang="en-US" sz="3000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  <a:t>в таблице </a:t>
            </a:r>
            <a:r>
              <a:rPr lang="en-US" sz="3000" spc="5" dirty="0">
                <a:solidFill>
                  <a:srgbClr val="005493"/>
                </a:solidFill>
                <a:latin typeface="Arial"/>
                <a:cs typeface="Arial"/>
              </a:rPr>
              <a:t>flights.</a:t>
            </a:r>
            <a:endParaRPr lang="en-US" sz="3000" dirty="0">
              <a:latin typeface="Arial"/>
              <a:cs typeface="Arial"/>
            </a:endParaRPr>
          </a:p>
        </p:txBody>
      </p:sp>
      <p:pic>
        <p:nvPicPr>
          <p:cNvPr id="150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150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229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object 13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5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5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15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8" y="340799"/>
            <a:ext cx="10512789" cy="1743682"/>
          </a:xfrm>
          <a:prstGeom prst="rect">
            <a:avLst/>
          </a:prstGeom>
        </p:spPr>
      </p:pic>
      <p:pic>
        <p:nvPicPr>
          <p:cNvPr id="15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53" y="337625"/>
            <a:ext cx="10519142" cy="17500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36976" y="512968"/>
            <a:ext cx="201529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airports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36976" y="1033631"/>
            <a:ext cx="7318350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semi_join(flights,  by  =  c("faa"  =  "dest"))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36977" y="1554295"/>
            <a:ext cx="202747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distinct(faa)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5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35" y="2127341"/>
            <a:ext cx="9022717" cy="467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828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bject 13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51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5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919" y="4183754"/>
            <a:ext cx="1268736" cy="476664"/>
          </a:xfrm>
          <a:prstGeom prst="rect">
            <a:avLst/>
          </a:prstGeom>
        </p:spPr>
      </p:pic>
      <p:pic>
        <p:nvPicPr>
          <p:cNvPr id="15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55" y="4183754"/>
            <a:ext cx="1268736" cy="476664"/>
          </a:xfrm>
          <a:prstGeom prst="rect">
            <a:avLst/>
          </a:prstGeom>
        </p:spPr>
      </p:pic>
      <p:pic>
        <p:nvPicPr>
          <p:cNvPr id="151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919" y="4660419"/>
            <a:ext cx="1268736" cy="476664"/>
          </a:xfrm>
          <a:prstGeom prst="rect">
            <a:avLst/>
          </a:prstGeom>
        </p:spPr>
      </p:pic>
      <p:pic>
        <p:nvPicPr>
          <p:cNvPr id="151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55" y="4660419"/>
            <a:ext cx="1268736" cy="476664"/>
          </a:xfrm>
          <a:prstGeom prst="rect">
            <a:avLst/>
          </a:prstGeom>
        </p:spPr>
      </p:pic>
      <p:pic>
        <p:nvPicPr>
          <p:cNvPr id="15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919" y="5137083"/>
            <a:ext cx="1268736" cy="476665"/>
          </a:xfrm>
          <a:prstGeom prst="rect">
            <a:avLst/>
          </a:prstGeom>
        </p:spPr>
      </p:pic>
      <p:pic>
        <p:nvPicPr>
          <p:cNvPr id="15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55" y="5137083"/>
            <a:ext cx="1268736" cy="476665"/>
          </a:xfrm>
          <a:prstGeom prst="rect">
            <a:avLst/>
          </a:prstGeom>
        </p:spPr>
      </p:pic>
      <p:pic>
        <p:nvPicPr>
          <p:cNvPr id="15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919" y="5613748"/>
            <a:ext cx="1268736" cy="476665"/>
          </a:xfrm>
          <a:prstGeom prst="rect">
            <a:avLst/>
          </a:prstGeom>
        </p:spPr>
      </p:pic>
      <p:pic>
        <p:nvPicPr>
          <p:cNvPr id="15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55" y="5613748"/>
            <a:ext cx="1268736" cy="47666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657772" y="4268888"/>
            <a:ext cx="75597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4946731" y="4268888"/>
            <a:ext cx="74058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plays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708567" y="4745104"/>
            <a:ext cx="62773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John</a:t>
            </a:r>
            <a:endParaRPr sz="22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927682" y="4745104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746665" y="5221320"/>
            <a:ext cx="57964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Paul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010227" y="5221321"/>
            <a:ext cx="595676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bass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702218" y="5697537"/>
            <a:ext cx="66043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Keith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927682" y="5697537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5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56" y="4158355"/>
            <a:ext cx="25398" cy="1957455"/>
          </a:xfrm>
          <a:prstGeom prst="rect">
            <a:avLst/>
          </a:prstGeom>
        </p:spPr>
      </p:pic>
      <p:pic>
        <p:nvPicPr>
          <p:cNvPr id="15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21" y="5124384"/>
            <a:ext cx="2588268" cy="25398"/>
          </a:xfrm>
          <a:prstGeom prst="rect">
            <a:avLst/>
          </a:prstGeom>
        </p:spPr>
      </p:pic>
      <p:pic>
        <p:nvPicPr>
          <p:cNvPr id="152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21" y="5601049"/>
            <a:ext cx="2588268" cy="25398"/>
          </a:xfrm>
          <a:prstGeom prst="rect">
            <a:avLst/>
          </a:prstGeom>
        </p:spPr>
      </p:pic>
      <p:pic>
        <p:nvPicPr>
          <p:cNvPr id="152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21" y="4647719"/>
            <a:ext cx="2588268" cy="25398"/>
          </a:xfrm>
          <a:prstGeom prst="rect">
            <a:avLst/>
          </a:prstGeom>
        </p:spPr>
      </p:pic>
      <p:pic>
        <p:nvPicPr>
          <p:cNvPr id="152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220" y="4158355"/>
            <a:ext cx="25398" cy="1957455"/>
          </a:xfrm>
          <a:prstGeom prst="rect">
            <a:avLst/>
          </a:prstGeom>
        </p:spPr>
      </p:pic>
      <p:pic>
        <p:nvPicPr>
          <p:cNvPr id="152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92" y="4158355"/>
            <a:ext cx="25398" cy="1957455"/>
          </a:xfrm>
          <a:prstGeom prst="rect">
            <a:avLst/>
          </a:prstGeom>
        </p:spPr>
      </p:pic>
      <p:pic>
        <p:nvPicPr>
          <p:cNvPr id="153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21" y="4171054"/>
            <a:ext cx="2588268" cy="25398"/>
          </a:xfrm>
          <a:prstGeom prst="rect">
            <a:avLst/>
          </a:prstGeom>
        </p:spPr>
      </p:pic>
      <p:pic>
        <p:nvPicPr>
          <p:cNvPr id="15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21" y="6077713"/>
            <a:ext cx="2588268" cy="25398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3981599" y="3805370"/>
            <a:ext cx="1352934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instrument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53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4914983" y="752663"/>
            <a:ext cx="2426946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distinct()</a:t>
            </a:r>
            <a:endParaRPr sz="50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530961" y="1676031"/>
            <a:ext cx="10216771" cy="4178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Убирает строки содержащие повторы в определенной колонке</a:t>
            </a:r>
            <a:endParaRPr lang="en-CA" sz="2715" spc="5" dirty="0">
              <a:latin typeface="Arial"/>
              <a:cs typeface="Arial"/>
            </a:endParaRPr>
          </a:p>
        </p:txBody>
      </p:sp>
      <p:pic>
        <p:nvPicPr>
          <p:cNvPr id="153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638" y="2312457"/>
            <a:ext cx="8328385" cy="808544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63" y="2309283"/>
            <a:ext cx="8334730" cy="814893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765604" y="2555715"/>
            <a:ext cx="3525324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distinct(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instrument,  plays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153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07" y="4190947"/>
            <a:ext cx="1269911" cy="476216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07" y="4667163"/>
            <a:ext cx="1269911" cy="476216"/>
          </a:xfrm>
          <a:prstGeom prst="rect">
            <a:avLst/>
          </a:prstGeom>
        </p:spPr>
      </p:pic>
      <p:pic>
        <p:nvPicPr>
          <p:cNvPr id="153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07" y="5143380"/>
            <a:ext cx="1269911" cy="476216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010336" y="4275237"/>
            <a:ext cx="74058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plays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991288" y="4751453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guitar</a:t>
            </a:r>
            <a:endParaRPr sz="22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7073832" y="5227670"/>
            <a:ext cx="595676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bass</a:t>
            </a:r>
            <a:endParaRPr sz="2150">
              <a:latin typeface="Arial"/>
              <a:cs typeface="Arial"/>
            </a:endParaRPr>
          </a:p>
        </p:txBody>
      </p:sp>
      <p:pic>
        <p:nvPicPr>
          <p:cNvPr id="153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08" y="5130681"/>
            <a:ext cx="1320707" cy="25398"/>
          </a:xfrm>
          <a:prstGeom prst="rect">
            <a:avLst/>
          </a:prstGeom>
        </p:spPr>
      </p:pic>
      <p:pic>
        <p:nvPicPr>
          <p:cNvPr id="153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08" y="4654464"/>
            <a:ext cx="1320707" cy="25398"/>
          </a:xfrm>
          <a:prstGeom prst="rect">
            <a:avLst/>
          </a:prstGeom>
        </p:spPr>
      </p:pic>
      <p:pic>
        <p:nvPicPr>
          <p:cNvPr id="154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08" y="4165548"/>
            <a:ext cx="25398" cy="1479446"/>
          </a:xfrm>
          <a:prstGeom prst="rect">
            <a:avLst/>
          </a:prstGeom>
        </p:spPr>
      </p:pic>
      <p:pic>
        <p:nvPicPr>
          <p:cNvPr id="154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119" y="4165548"/>
            <a:ext cx="25398" cy="1479446"/>
          </a:xfrm>
          <a:prstGeom prst="rect">
            <a:avLst/>
          </a:prstGeom>
        </p:spPr>
      </p:pic>
      <p:pic>
        <p:nvPicPr>
          <p:cNvPr id="154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08" y="4178247"/>
            <a:ext cx="1320707" cy="25398"/>
          </a:xfrm>
          <a:prstGeom prst="rect">
            <a:avLst/>
          </a:prstGeom>
        </p:spPr>
      </p:pic>
      <p:pic>
        <p:nvPicPr>
          <p:cNvPr id="154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08" y="5606897"/>
            <a:ext cx="1320707" cy="25398"/>
          </a:xfrm>
          <a:prstGeom prst="rect">
            <a:avLst/>
          </a:prstGeom>
        </p:spPr>
      </p:pic>
      <p:pic>
        <p:nvPicPr>
          <p:cNvPr id="154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142" y="4808724"/>
            <a:ext cx="377230" cy="2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522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733734" y="422440"/>
            <a:ext cx="10797187" cy="6158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002" spc="5" dirty="0">
                <a:latin typeface="Arial"/>
                <a:cs typeface="Arial"/>
              </a:rPr>
              <a:t>Сводная таблица по функциям объединения</a:t>
            </a:r>
            <a:endParaRPr sz="4002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105360" y="1573025"/>
            <a:ext cx="8291885" cy="445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95" spc="5" dirty="0" err="1">
                <a:latin typeface="Arial"/>
                <a:cs typeface="Arial"/>
              </a:rPr>
              <a:t>lef</a:t>
            </a:r>
            <a:r>
              <a:rPr lang="en-US" sz="2895" spc="5" dirty="0" err="1">
                <a:latin typeface="Arial"/>
                <a:cs typeface="Arial"/>
              </a:rPr>
              <a:t>t</a:t>
            </a:r>
            <a:r>
              <a:rPr sz="2895" spc="5" dirty="0" err="1">
                <a:latin typeface="Arial"/>
                <a:cs typeface="Arial"/>
              </a:rPr>
              <a:t>_join</a:t>
            </a:r>
            <a:r>
              <a:rPr sz="2895" spc="5" dirty="0">
                <a:latin typeface="Arial"/>
                <a:cs typeface="Arial"/>
              </a:rPr>
              <a:t>() </a:t>
            </a:r>
            <a:r>
              <a:rPr lang="ru-RU" sz="2895" spc="5" dirty="0">
                <a:latin typeface="Arial"/>
                <a:cs typeface="Arial"/>
              </a:rPr>
              <a:t>сохраняет все строки в левой таблице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05360" y="2430215"/>
            <a:ext cx="8202566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65" spc="5" dirty="0">
                <a:latin typeface="Arial"/>
                <a:cs typeface="Arial"/>
              </a:rPr>
              <a:t>right_join() </a:t>
            </a:r>
            <a:r>
              <a:rPr lang="ru-RU" sz="2668" spc="5" dirty="0">
                <a:latin typeface="Arial"/>
                <a:cs typeface="Arial"/>
              </a:rPr>
              <a:t>сохраняет все строки в правой таблице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105360" y="3287404"/>
            <a:ext cx="7704353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90" spc="5" dirty="0">
                <a:latin typeface="Arial"/>
                <a:cs typeface="Arial"/>
              </a:rPr>
              <a:t>full_join() </a:t>
            </a:r>
            <a:r>
              <a:rPr lang="ru-RU" sz="2668" spc="5" dirty="0">
                <a:latin typeface="Arial"/>
                <a:cs typeface="Arial"/>
              </a:rPr>
              <a:t>сохраняет все строки из обоих таблиц</a:t>
            </a:r>
            <a:endParaRPr sz="275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105360" y="4144595"/>
            <a:ext cx="8132932" cy="8399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90" spc="5" dirty="0">
                <a:latin typeface="Arial"/>
                <a:cs typeface="Arial"/>
              </a:rPr>
              <a:t>inner_join() </a:t>
            </a:r>
            <a:r>
              <a:rPr lang="ru-RU" sz="2668" spc="5" dirty="0">
                <a:latin typeface="Arial"/>
                <a:cs typeface="Arial"/>
              </a:rPr>
              <a:t>сохраняет только строки, которые есть</a:t>
            </a:r>
            <a:br>
              <a:rPr lang="ru-RU" sz="2668" spc="5" dirty="0">
                <a:latin typeface="Arial"/>
                <a:cs typeface="Arial"/>
              </a:rPr>
            </a:br>
            <a:r>
              <a:rPr lang="ru-RU" sz="2668" spc="5" dirty="0">
                <a:latin typeface="Arial"/>
                <a:cs typeface="Arial"/>
              </a:rPr>
              <a:t>в обоих  таблицах</a:t>
            </a:r>
            <a:endParaRPr sz="2750" dirty="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105360" y="5001785"/>
            <a:ext cx="8132932" cy="8586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90" spc="5" dirty="0">
                <a:latin typeface="Arial"/>
                <a:cs typeface="Arial"/>
              </a:rPr>
              <a:t>semi_join() </a:t>
            </a:r>
            <a:r>
              <a:rPr lang="ru-RU" sz="2790" spc="5" dirty="0">
                <a:latin typeface="Arial"/>
                <a:cs typeface="Arial"/>
              </a:rPr>
              <a:t>сохраняет только строки для которых</a:t>
            </a:r>
            <a:br>
              <a:rPr lang="ru-RU" sz="2790" spc="5" dirty="0">
                <a:latin typeface="Arial"/>
                <a:cs typeface="Arial"/>
              </a:rPr>
            </a:br>
            <a:r>
              <a:rPr lang="ru-RU" sz="2790" spc="5" dirty="0">
                <a:latin typeface="Arial"/>
                <a:cs typeface="Arial"/>
              </a:rPr>
              <a:t>есть совпадения </a:t>
            </a:r>
            <a:endParaRPr sz="2750" dirty="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105360" y="5858975"/>
            <a:ext cx="8277651" cy="8958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65" spc="5" dirty="0">
                <a:latin typeface="Arial"/>
                <a:cs typeface="Arial"/>
              </a:rPr>
              <a:t>anti_join() </a:t>
            </a:r>
            <a:r>
              <a:rPr lang="ru-RU" sz="2911" spc="5" dirty="0">
                <a:latin typeface="Arial"/>
                <a:cs typeface="Arial"/>
              </a:rPr>
              <a:t>сохраняет только строки для которых</a:t>
            </a:r>
            <a:br>
              <a:rPr lang="ru-RU" sz="2911" spc="5" dirty="0">
                <a:latin typeface="Arial"/>
                <a:cs typeface="Arial"/>
              </a:rPr>
            </a:br>
            <a:r>
              <a:rPr lang="ru-RU" sz="2911" spc="5" dirty="0">
                <a:latin typeface="Arial"/>
                <a:cs typeface="Arial"/>
              </a:rPr>
              <a:t>нет совпадения </a:t>
            </a:r>
            <a:endParaRPr sz="2850" dirty="0">
              <a:latin typeface="Arial"/>
              <a:cs typeface="Arial"/>
            </a:endParaRPr>
          </a:p>
        </p:txBody>
      </p:sp>
      <p:pic>
        <p:nvPicPr>
          <p:cNvPr id="15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" y="1660534"/>
            <a:ext cx="190487" cy="76195"/>
          </a:xfrm>
          <a:prstGeom prst="rect">
            <a:avLst/>
          </a:prstGeom>
        </p:spPr>
      </p:pic>
      <p:pic>
        <p:nvPicPr>
          <p:cNvPr id="15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7" y="1660534"/>
            <a:ext cx="190487" cy="76195"/>
          </a:xfrm>
          <a:prstGeom prst="rect">
            <a:avLst/>
          </a:prstGeom>
        </p:spPr>
      </p:pic>
      <p:pic>
        <p:nvPicPr>
          <p:cNvPr id="15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" y="1736728"/>
            <a:ext cx="190487" cy="76195"/>
          </a:xfrm>
          <a:prstGeom prst="rect">
            <a:avLst/>
          </a:prstGeom>
        </p:spPr>
      </p:pic>
      <p:pic>
        <p:nvPicPr>
          <p:cNvPr id="155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7" y="1736728"/>
            <a:ext cx="190487" cy="76195"/>
          </a:xfrm>
          <a:prstGeom prst="rect">
            <a:avLst/>
          </a:prstGeom>
        </p:spPr>
      </p:pic>
      <p:pic>
        <p:nvPicPr>
          <p:cNvPr id="155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" y="1812923"/>
            <a:ext cx="190487" cy="76195"/>
          </a:xfrm>
          <a:prstGeom prst="rect">
            <a:avLst/>
          </a:prstGeom>
        </p:spPr>
      </p:pic>
      <p:pic>
        <p:nvPicPr>
          <p:cNvPr id="15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7" y="1812923"/>
            <a:ext cx="190487" cy="76195"/>
          </a:xfrm>
          <a:prstGeom prst="rect">
            <a:avLst/>
          </a:prstGeom>
        </p:spPr>
      </p:pic>
      <p:pic>
        <p:nvPicPr>
          <p:cNvPr id="15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" y="1889118"/>
            <a:ext cx="190487" cy="76195"/>
          </a:xfrm>
          <a:prstGeom prst="rect">
            <a:avLst/>
          </a:prstGeom>
        </p:spPr>
      </p:pic>
      <p:pic>
        <p:nvPicPr>
          <p:cNvPr id="15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7" y="1889118"/>
            <a:ext cx="190487" cy="7619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984609" y="1716367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b="1" spc="5" dirty="0">
                <a:solidFill>
                  <a:srgbClr val="FFFFFF"/>
                </a:solidFill>
                <a:latin typeface="Arial"/>
                <a:cs typeface="Arial"/>
              </a:rPr>
              <a:t>n b</a:t>
            </a:r>
            <a:endParaRPr sz="424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984609" y="1792561"/>
            <a:ext cx="83036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MS</a:t>
            </a:r>
            <a:endParaRPr sz="424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84609" y="1868755"/>
            <a:ext cx="80471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J B</a:t>
            </a:r>
            <a:endParaRPr sz="424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984609" y="1944950"/>
            <a:ext cx="90089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P B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5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8" y="1635135"/>
            <a:ext cx="25398" cy="355575"/>
          </a:xfrm>
          <a:prstGeom prst="rect">
            <a:avLst/>
          </a:prstGeom>
        </p:spPr>
      </p:pic>
      <p:pic>
        <p:nvPicPr>
          <p:cNvPr id="15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32" y="1800224"/>
            <a:ext cx="431770" cy="25398"/>
          </a:xfrm>
          <a:prstGeom prst="rect">
            <a:avLst/>
          </a:prstGeom>
        </p:spPr>
      </p:pic>
      <p:pic>
        <p:nvPicPr>
          <p:cNvPr id="15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32" y="1876419"/>
            <a:ext cx="431770" cy="25398"/>
          </a:xfrm>
          <a:prstGeom prst="rect">
            <a:avLst/>
          </a:prstGeom>
        </p:spPr>
      </p:pic>
      <p:pic>
        <p:nvPicPr>
          <p:cNvPr id="15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32" y="1724030"/>
            <a:ext cx="431770" cy="25398"/>
          </a:xfrm>
          <a:prstGeom prst="rect">
            <a:avLst/>
          </a:prstGeom>
        </p:spPr>
      </p:pic>
      <p:pic>
        <p:nvPicPr>
          <p:cNvPr id="15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31" y="1635135"/>
            <a:ext cx="25398" cy="355575"/>
          </a:xfrm>
          <a:prstGeom prst="rect">
            <a:avLst/>
          </a:prstGeom>
        </p:spPr>
      </p:pic>
      <p:pic>
        <p:nvPicPr>
          <p:cNvPr id="156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04" y="1635135"/>
            <a:ext cx="25398" cy="355575"/>
          </a:xfrm>
          <a:prstGeom prst="rect">
            <a:avLst/>
          </a:prstGeom>
        </p:spPr>
      </p:pic>
      <p:pic>
        <p:nvPicPr>
          <p:cNvPr id="156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32" y="1647835"/>
            <a:ext cx="431770" cy="25398"/>
          </a:xfrm>
          <a:prstGeom prst="rect">
            <a:avLst/>
          </a:prstGeom>
        </p:spPr>
      </p:pic>
      <p:pic>
        <p:nvPicPr>
          <p:cNvPr id="156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32" y="1952613"/>
            <a:ext cx="431770" cy="25398"/>
          </a:xfrm>
          <a:prstGeom prst="rect">
            <a:avLst/>
          </a:prstGeom>
        </p:spPr>
      </p:pic>
      <p:pic>
        <p:nvPicPr>
          <p:cNvPr id="156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24" y="1660534"/>
            <a:ext cx="190487" cy="76195"/>
          </a:xfrm>
          <a:prstGeom prst="rect">
            <a:avLst/>
          </a:prstGeom>
        </p:spPr>
      </p:pic>
      <p:pic>
        <p:nvPicPr>
          <p:cNvPr id="156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0" y="1660534"/>
            <a:ext cx="190487" cy="76195"/>
          </a:xfrm>
          <a:prstGeom prst="rect">
            <a:avLst/>
          </a:prstGeom>
        </p:spPr>
      </p:pic>
      <p:pic>
        <p:nvPicPr>
          <p:cNvPr id="156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24" y="1736728"/>
            <a:ext cx="190487" cy="76195"/>
          </a:xfrm>
          <a:prstGeom prst="rect">
            <a:avLst/>
          </a:prstGeom>
        </p:spPr>
      </p:pic>
      <p:pic>
        <p:nvPicPr>
          <p:cNvPr id="15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0" y="1736728"/>
            <a:ext cx="190487" cy="76195"/>
          </a:xfrm>
          <a:prstGeom prst="rect">
            <a:avLst/>
          </a:prstGeom>
        </p:spPr>
      </p:pic>
      <p:pic>
        <p:nvPicPr>
          <p:cNvPr id="15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24" y="1812923"/>
            <a:ext cx="190487" cy="76195"/>
          </a:xfrm>
          <a:prstGeom prst="rect">
            <a:avLst/>
          </a:prstGeom>
        </p:spPr>
      </p:pic>
      <p:pic>
        <p:nvPicPr>
          <p:cNvPr id="15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0" y="1812923"/>
            <a:ext cx="190487" cy="7619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676711" y="1716367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b="1" spc="5" dirty="0">
                <a:solidFill>
                  <a:srgbClr val="FFFFFF"/>
                </a:solidFill>
                <a:latin typeface="Arial"/>
                <a:cs typeface="Arial"/>
              </a:rPr>
              <a:t>n p</a:t>
            </a:r>
            <a:endParaRPr sz="424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676711" y="1792561"/>
            <a:ext cx="74059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J g</a:t>
            </a:r>
            <a:endParaRPr sz="424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676711" y="1868755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P b</a:t>
            </a:r>
            <a:endParaRPr sz="424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676711" y="1944950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K g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5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111" y="1635135"/>
            <a:ext cx="25398" cy="355575"/>
          </a:xfrm>
          <a:prstGeom prst="rect">
            <a:avLst/>
          </a:prstGeom>
        </p:spPr>
      </p:pic>
      <p:pic>
        <p:nvPicPr>
          <p:cNvPr id="15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5" y="1800224"/>
            <a:ext cx="431770" cy="25398"/>
          </a:xfrm>
          <a:prstGeom prst="rect">
            <a:avLst/>
          </a:prstGeom>
        </p:spPr>
      </p:pic>
      <p:pic>
        <p:nvPicPr>
          <p:cNvPr id="157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5" y="1876419"/>
            <a:ext cx="431770" cy="25398"/>
          </a:xfrm>
          <a:prstGeom prst="rect">
            <a:avLst/>
          </a:prstGeom>
        </p:spPr>
      </p:pic>
      <p:pic>
        <p:nvPicPr>
          <p:cNvPr id="15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5" y="1724030"/>
            <a:ext cx="431770" cy="25398"/>
          </a:xfrm>
          <a:prstGeom prst="rect">
            <a:avLst/>
          </a:prstGeom>
        </p:spPr>
      </p:pic>
      <p:pic>
        <p:nvPicPr>
          <p:cNvPr id="15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24" y="1635135"/>
            <a:ext cx="25398" cy="355575"/>
          </a:xfrm>
          <a:prstGeom prst="rect">
            <a:avLst/>
          </a:prstGeom>
        </p:spPr>
      </p:pic>
      <p:pic>
        <p:nvPicPr>
          <p:cNvPr id="157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97" y="1635135"/>
            <a:ext cx="25398" cy="355575"/>
          </a:xfrm>
          <a:prstGeom prst="rect">
            <a:avLst/>
          </a:prstGeom>
        </p:spPr>
      </p:pic>
      <p:pic>
        <p:nvPicPr>
          <p:cNvPr id="157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5" y="1647835"/>
            <a:ext cx="431770" cy="25398"/>
          </a:xfrm>
          <a:prstGeom prst="rect">
            <a:avLst/>
          </a:prstGeom>
        </p:spPr>
      </p:pic>
      <p:pic>
        <p:nvPicPr>
          <p:cNvPr id="157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5" y="1952613"/>
            <a:ext cx="431770" cy="25398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1416378" y="1697032"/>
            <a:ext cx="32701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+</a:t>
            </a:r>
            <a:endParaRPr sz="424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114830" y="1697032"/>
            <a:ext cx="32701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=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57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14" y="1660534"/>
            <a:ext cx="571460" cy="304779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394210" y="1716366"/>
            <a:ext cx="133050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b="1" spc="5" dirty="0">
                <a:solidFill>
                  <a:srgbClr val="FFFFFF"/>
                </a:solidFill>
                <a:latin typeface="Arial"/>
                <a:cs typeface="Arial"/>
              </a:rPr>
              <a:t>n b p</a:t>
            </a:r>
            <a:endParaRPr sz="424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2394210" y="1792561"/>
            <a:ext cx="130805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MS &lt;</a:t>
            </a:r>
            <a:endParaRPr sz="424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394210" y="1868755"/>
            <a:ext cx="126638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J B g</a:t>
            </a:r>
            <a:endParaRPr sz="424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2394210" y="1944950"/>
            <a:ext cx="136256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P B b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5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01" y="1635135"/>
            <a:ext cx="25398" cy="355575"/>
          </a:xfrm>
          <a:prstGeom prst="rect">
            <a:avLst/>
          </a:prstGeom>
        </p:spPr>
      </p:pic>
      <p:pic>
        <p:nvPicPr>
          <p:cNvPr id="157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88" y="1635135"/>
            <a:ext cx="25398" cy="355575"/>
          </a:xfrm>
          <a:prstGeom prst="rect">
            <a:avLst/>
          </a:prstGeom>
        </p:spPr>
      </p:pic>
      <p:pic>
        <p:nvPicPr>
          <p:cNvPr id="158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116" y="1800224"/>
            <a:ext cx="622256" cy="25398"/>
          </a:xfrm>
          <a:prstGeom prst="rect">
            <a:avLst/>
          </a:prstGeom>
        </p:spPr>
      </p:pic>
      <p:pic>
        <p:nvPicPr>
          <p:cNvPr id="158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116" y="1876419"/>
            <a:ext cx="622256" cy="25398"/>
          </a:xfrm>
          <a:prstGeom prst="rect">
            <a:avLst/>
          </a:prstGeom>
        </p:spPr>
      </p:pic>
      <p:pic>
        <p:nvPicPr>
          <p:cNvPr id="158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116" y="1724030"/>
            <a:ext cx="622256" cy="25398"/>
          </a:xfrm>
          <a:prstGeom prst="rect">
            <a:avLst/>
          </a:prstGeom>
        </p:spPr>
      </p:pic>
      <p:pic>
        <p:nvPicPr>
          <p:cNvPr id="15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815" y="1635135"/>
            <a:ext cx="25398" cy="355575"/>
          </a:xfrm>
          <a:prstGeom prst="rect">
            <a:avLst/>
          </a:prstGeom>
        </p:spPr>
      </p:pic>
      <p:pic>
        <p:nvPicPr>
          <p:cNvPr id="15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274" y="1635135"/>
            <a:ext cx="25398" cy="355575"/>
          </a:xfrm>
          <a:prstGeom prst="rect">
            <a:avLst/>
          </a:prstGeom>
        </p:spPr>
      </p:pic>
      <p:pic>
        <p:nvPicPr>
          <p:cNvPr id="15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116" y="1647835"/>
            <a:ext cx="622256" cy="25398"/>
          </a:xfrm>
          <a:prstGeom prst="rect">
            <a:avLst/>
          </a:prstGeom>
        </p:spPr>
      </p:pic>
      <p:pic>
        <p:nvPicPr>
          <p:cNvPr id="158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116" y="1952613"/>
            <a:ext cx="622256" cy="25398"/>
          </a:xfrm>
          <a:prstGeom prst="rect">
            <a:avLst/>
          </a:prstGeom>
        </p:spPr>
      </p:pic>
      <p:pic>
        <p:nvPicPr>
          <p:cNvPr id="15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" y="2520863"/>
            <a:ext cx="190487" cy="76195"/>
          </a:xfrm>
          <a:prstGeom prst="rect">
            <a:avLst/>
          </a:prstGeom>
        </p:spPr>
      </p:pic>
      <p:pic>
        <p:nvPicPr>
          <p:cNvPr id="158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7" y="2520863"/>
            <a:ext cx="190487" cy="76195"/>
          </a:xfrm>
          <a:prstGeom prst="rect">
            <a:avLst/>
          </a:prstGeom>
        </p:spPr>
      </p:pic>
      <p:pic>
        <p:nvPicPr>
          <p:cNvPr id="158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" y="2673252"/>
            <a:ext cx="190487" cy="76195"/>
          </a:xfrm>
          <a:prstGeom prst="rect">
            <a:avLst/>
          </a:prstGeom>
        </p:spPr>
      </p:pic>
      <p:pic>
        <p:nvPicPr>
          <p:cNvPr id="159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7" y="2673252"/>
            <a:ext cx="190487" cy="76195"/>
          </a:xfrm>
          <a:prstGeom prst="rect">
            <a:avLst/>
          </a:prstGeom>
        </p:spPr>
      </p:pic>
      <p:pic>
        <p:nvPicPr>
          <p:cNvPr id="159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" y="2749446"/>
            <a:ext cx="190487" cy="76195"/>
          </a:xfrm>
          <a:prstGeom prst="rect">
            <a:avLst/>
          </a:prstGeom>
        </p:spPr>
      </p:pic>
      <p:pic>
        <p:nvPicPr>
          <p:cNvPr id="159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7" y="2749446"/>
            <a:ext cx="190487" cy="7619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984609" y="2579906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b="1" spc="5" dirty="0">
                <a:solidFill>
                  <a:srgbClr val="FFFFFF"/>
                </a:solidFill>
                <a:latin typeface="Arial"/>
                <a:cs typeface="Arial"/>
              </a:rPr>
              <a:t>n b</a:t>
            </a:r>
            <a:endParaRPr sz="424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984609" y="2656100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K g</a:t>
            </a:r>
            <a:endParaRPr sz="424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984609" y="2732295"/>
            <a:ext cx="80471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J B</a:t>
            </a:r>
            <a:endParaRPr sz="424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984609" y="2808490"/>
            <a:ext cx="90089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P B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59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32" y="2495465"/>
            <a:ext cx="431770" cy="355575"/>
          </a:xfrm>
          <a:prstGeom prst="rect">
            <a:avLst/>
          </a:prstGeom>
        </p:spPr>
      </p:pic>
      <p:pic>
        <p:nvPicPr>
          <p:cNvPr id="159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23" y="2520863"/>
            <a:ext cx="190487" cy="76195"/>
          </a:xfrm>
          <a:prstGeom prst="rect">
            <a:avLst/>
          </a:prstGeom>
        </p:spPr>
      </p:pic>
      <p:pic>
        <p:nvPicPr>
          <p:cNvPr id="159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0" y="2520863"/>
            <a:ext cx="190487" cy="76195"/>
          </a:xfrm>
          <a:prstGeom prst="rect">
            <a:avLst/>
          </a:prstGeom>
        </p:spPr>
      </p:pic>
      <p:pic>
        <p:nvPicPr>
          <p:cNvPr id="159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23" y="2597058"/>
            <a:ext cx="190487" cy="76194"/>
          </a:xfrm>
          <a:prstGeom prst="rect">
            <a:avLst/>
          </a:prstGeom>
        </p:spPr>
      </p:pic>
      <p:pic>
        <p:nvPicPr>
          <p:cNvPr id="159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0" y="2597058"/>
            <a:ext cx="190487" cy="76194"/>
          </a:xfrm>
          <a:prstGeom prst="rect">
            <a:avLst/>
          </a:prstGeom>
        </p:spPr>
      </p:pic>
      <p:pic>
        <p:nvPicPr>
          <p:cNvPr id="159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23" y="2673252"/>
            <a:ext cx="190487" cy="76195"/>
          </a:xfrm>
          <a:prstGeom prst="rect">
            <a:avLst/>
          </a:prstGeom>
        </p:spPr>
      </p:pic>
      <p:pic>
        <p:nvPicPr>
          <p:cNvPr id="159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0" y="2673252"/>
            <a:ext cx="190487" cy="76195"/>
          </a:xfrm>
          <a:prstGeom prst="rect">
            <a:avLst/>
          </a:prstGeom>
        </p:spPr>
      </p:pic>
      <p:pic>
        <p:nvPicPr>
          <p:cNvPr id="160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23" y="2749446"/>
            <a:ext cx="190487" cy="76195"/>
          </a:xfrm>
          <a:prstGeom prst="rect">
            <a:avLst/>
          </a:prstGeom>
        </p:spPr>
      </p:pic>
      <p:pic>
        <p:nvPicPr>
          <p:cNvPr id="160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0" y="2749446"/>
            <a:ext cx="190487" cy="7619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1676711" y="2579906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b="1" spc="5" dirty="0">
                <a:solidFill>
                  <a:srgbClr val="FFFFFF"/>
                </a:solidFill>
                <a:latin typeface="Arial"/>
                <a:cs typeface="Arial"/>
              </a:rPr>
              <a:t>n p</a:t>
            </a:r>
            <a:endParaRPr sz="424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1676711" y="2656100"/>
            <a:ext cx="74059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J g</a:t>
            </a:r>
            <a:endParaRPr sz="424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1676711" y="2732295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P b</a:t>
            </a:r>
            <a:endParaRPr sz="424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1676711" y="2808489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P b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60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5" y="2495465"/>
            <a:ext cx="431769" cy="355575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1416378" y="2560572"/>
            <a:ext cx="32701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+</a:t>
            </a:r>
            <a:endParaRPr sz="424">
              <a:latin typeface="Arial"/>
              <a:cs typeface="Arial"/>
            </a:endParaRPr>
          </a:p>
        </p:txBody>
      </p:sp>
      <p:sp>
        <p:nvSpPr>
          <p:cNvPr id="128" name="text 1"/>
          <p:cNvSpPr txBox="1"/>
          <p:nvPr/>
        </p:nvSpPr>
        <p:spPr>
          <a:xfrm>
            <a:off x="2114830" y="2560572"/>
            <a:ext cx="32701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=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60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14" y="2520863"/>
            <a:ext cx="571460" cy="304779"/>
          </a:xfrm>
          <a:prstGeom prst="rect">
            <a:avLst/>
          </a:prstGeom>
        </p:spPr>
      </p:pic>
      <p:sp>
        <p:nvSpPr>
          <p:cNvPr id="129" name="text 1"/>
          <p:cNvSpPr txBox="1"/>
          <p:nvPr/>
        </p:nvSpPr>
        <p:spPr>
          <a:xfrm>
            <a:off x="2394210" y="2579906"/>
            <a:ext cx="133050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b="1" spc="5" dirty="0">
                <a:solidFill>
                  <a:srgbClr val="FFFFFF"/>
                </a:solidFill>
                <a:latin typeface="Arial"/>
                <a:cs typeface="Arial"/>
              </a:rPr>
              <a:t>p b p</a:t>
            </a:r>
            <a:endParaRPr sz="424">
              <a:latin typeface="Arial"/>
              <a:cs typeface="Arial"/>
            </a:endParaRPr>
          </a:p>
        </p:txBody>
      </p:sp>
      <p:sp>
        <p:nvSpPr>
          <p:cNvPr id="130" name="text 1"/>
          <p:cNvSpPr txBox="1"/>
          <p:nvPr/>
        </p:nvSpPr>
        <p:spPr>
          <a:xfrm>
            <a:off x="2394210" y="2656100"/>
            <a:ext cx="129844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g S g</a:t>
            </a:r>
            <a:endParaRPr sz="424">
              <a:latin typeface="Arial"/>
              <a:cs typeface="Arial"/>
            </a:endParaRPr>
          </a:p>
        </p:txBody>
      </p:sp>
      <p:sp>
        <p:nvSpPr>
          <p:cNvPr id="131" name="text 1"/>
          <p:cNvSpPr txBox="1"/>
          <p:nvPr/>
        </p:nvSpPr>
        <p:spPr>
          <a:xfrm>
            <a:off x="2394210" y="2732295"/>
            <a:ext cx="129844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g B g</a:t>
            </a:r>
            <a:endParaRPr sz="424">
              <a:latin typeface="Arial"/>
              <a:cs typeface="Arial"/>
            </a:endParaRPr>
          </a:p>
        </p:txBody>
      </p:sp>
      <p:sp>
        <p:nvSpPr>
          <p:cNvPr id="132" name="text 1"/>
          <p:cNvSpPr txBox="1"/>
          <p:nvPr/>
        </p:nvSpPr>
        <p:spPr>
          <a:xfrm>
            <a:off x="2394210" y="2808489"/>
            <a:ext cx="125034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b &lt; b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60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116" y="2495465"/>
            <a:ext cx="622256" cy="355575"/>
          </a:xfrm>
          <a:prstGeom prst="rect">
            <a:avLst/>
          </a:prstGeom>
        </p:spPr>
      </p:pic>
      <p:pic>
        <p:nvPicPr>
          <p:cNvPr id="16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" y="3343095"/>
            <a:ext cx="190487" cy="76195"/>
          </a:xfrm>
          <a:prstGeom prst="rect">
            <a:avLst/>
          </a:prstGeom>
        </p:spPr>
      </p:pic>
      <p:pic>
        <p:nvPicPr>
          <p:cNvPr id="16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7" y="3343095"/>
            <a:ext cx="190487" cy="76195"/>
          </a:xfrm>
          <a:prstGeom prst="rect">
            <a:avLst/>
          </a:prstGeom>
        </p:spPr>
      </p:pic>
      <p:pic>
        <p:nvPicPr>
          <p:cNvPr id="16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" y="3419290"/>
            <a:ext cx="190487" cy="76195"/>
          </a:xfrm>
          <a:prstGeom prst="rect">
            <a:avLst/>
          </a:prstGeom>
        </p:spPr>
      </p:pic>
      <p:pic>
        <p:nvPicPr>
          <p:cNvPr id="160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7" y="3419290"/>
            <a:ext cx="190487" cy="76195"/>
          </a:xfrm>
          <a:prstGeom prst="rect">
            <a:avLst/>
          </a:prstGeom>
        </p:spPr>
      </p:pic>
      <p:pic>
        <p:nvPicPr>
          <p:cNvPr id="16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" y="3495484"/>
            <a:ext cx="190487" cy="76195"/>
          </a:xfrm>
          <a:prstGeom prst="rect">
            <a:avLst/>
          </a:prstGeom>
        </p:spPr>
      </p:pic>
      <p:pic>
        <p:nvPicPr>
          <p:cNvPr id="16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7" y="3495484"/>
            <a:ext cx="190487" cy="76195"/>
          </a:xfrm>
          <a:prstGeom prst="rect">
            <a:avLst/>
          </a:prstGeom>
        </p:spPr>
      </p:pic>
      <p:pic>
        <p:nvPicPr>
          <p:cNvPr id="16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" y="3571679"/>
            <a:ext cx="190487" cy="76195"/>
          </a:xfrm>
          <a:prstGeom prst="rect">
            <a:avLst/>
          </a:prstGeom>
        </p:spPr>
      </p:pic>
      <p:pic>
        <p:nvPicPr>
          <p:cNvPr id="16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7" y="3571679"/>
            <a:ext cx="190487" cy="76195"/>
          </a:xfrm>
          <a:prstGeom prst="rect">
            <a:avLst/>
          </a:prstGeom>
        </p:spPr>
      </p:pic>
      <p:sp>
        <p:nvSpPr>
          <p:cNvPr id="133" name="text 1"/>
          <p:cNvSpPr txBox="1"/>
          <p:nvPr/>
        </p:nvSpPr>
        <p:spPr>
          <a:xfrm>
            <a:off x="984609" y="3398998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b="1" spc="5" dirty="0">
                <a:solidFill>
                  <a:srgbClr val="FFFFFF"/>
                </a:solidFill>
                <a:latin typeface="Arial"/>
                <a:cs typeface="Arial"/>
              </a:rPr>
              <a:t>n b</a:t>
            </a:r>
            <a:endParaRPr sz="424">
              <a:latin typeface="Arial"/>
              <a:cs typeface="Arial"/>
            </a:endParaRPr>
          </a:p>
        </p:txBody>
      </p:sp>
      <p:sp>
        <p:nvSpPr>
          <p:cNvPr id="134" name="text 1"/>
          <p:cNvSpPr txBox="1"/>
          <p:nvPr/>
        </p:nvSpPr>
        <p:spPr>
          <a:xfrm>
            <a:off x="984609" y="3475193"/>
            <a:ext cx="80471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J B</a:t>
            </a:r>
            <a:endParaRPr sz="424">
              <a:latin typeface="Arial"/>
              <a:cs typeface="Arial"/>
            </a:endParaRPr>
          </a:p>
        </p:txBody>
      </p:sp>
      <p:sp>
        <p:nvSpPr>
          <p:cNvPr id="135" name="text 1"/>
          <p:cNvSpPr txBox="1"/>
          <p:nvPr/>
        </p:nvSpPr>
        <p:spPr>
          <a:xfrm>
            <a:off x="984609" y="3551388"/>
            <a:ext cx="80471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J B</a:t>
            </a:r>
            <a:endParaRPr sz="424">
              <a:latin typeface="Arial"/>
              <a:cs typeface="Arial"/>
            </a:endParaRPr>
          </a:p>
        </p:txBody>
      </p:sp>
      <p:sp>
        <p:nvSpPr>
          <p:cNvPr id="136" name="text 1"/>
          <p:cNvSpPr txBox="1"/>
          <p:nvPr/>
        </p:nvSpPr>
        <p:spPr>
          <a:xfrm>
            <a:off x="984609" y="3627582"/>
            <a:ext cx="90089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P B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61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32" y="3317697"/>
            <a:ext cx="431770" cy="355575"/>
          </a:xfrm>
          <a:prstGeom prst="rect">
            <a:avLst/>
          </a:prstGeom>
        </p:spPr>
      </p:pic>
      <p:pic>
        <p:nvPicPr>
          <p:cNvPr id="16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24" y="3343095"/>
            <a:ext cx="190487" cy="76195"/>
          </a:xfrm>
          <a:prstGeom prst="rect">
            <a:avLst/>
          </a:prstGeom>
        </p:spPr>
      </p:pic>
      <p:pic>
        <p:nvPicPr>
          <p:cNvPr id="16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0" y="3343095"/>
            <a:ext cx="190487" cy="76195"/>
          </a:xfrm>
          <a:prstGeom prst="rect">
            <a:avLst/>
          </a:prstGeom>
        </p:spPr>
      </p:pic>
      <p:pic>
        <p:nvPicPr>
          <p:cNvPr id="16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24" y="3419290"/>
            <a:ext cx="190487" cy="76195"/>
          </a:xfrm>
          <a:prstGeom prst="rect">
            <a:avLst/>
          </a:prstGeom>
        </p:spPr>
      </p:pic>
      <p:pic>
        <p:nvPicPr>
          <p:cNvPr id="16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0" y="3419290"/>
            <a:ext cx="190487" cy="76195"/>
          </a:xfrm>
          <a:prstGeom prst="rect">
            <a:avLst/>
          </a:prstGeom>
        </p:spPr>
      </p:pic>
      <p:pic>
        <p:nvPicPr>
          <p:cNvPr id="16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24" y="3495484"/>
            <a:ext cx="190487" cy="76195"/>
          </a:xfrm>
          <a:prstGeom prst="rect">
            <a:avLst/>
          </a:prstGeom>
        </p:spPr>
      </p:pic>
      <p:pic>
        <p:nvPicPr>
          <p:cNvPr id="16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0" y="3495484"/>
            <a:ext cx="190487" cy="76195"/>
          </a:xfrm>
          <a:prstGeom prst="rect">
            <a:avLst/>
          </a:prstGeom>
        </p:spPr>
      </p:pic>
      <p:pic>
        <p:nvPicPr>
          <p:cNvPr id="162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24" y="3571679"/>
            <a:ext cx="190487" cy="76195"/>
          </a:xfrm>
          <a:prstGeom prst="rect">
            <a:avLst/>
          </a:prstGeom>
        </p:spPr>
      </p:pic>
      <p:pic>
        <p:nvPicPr>
          <p:cNvPr id="162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0" y="3571679"/>
            <a:ext cx="190487" cy="76195"/>
          </a:xfrm>
          <a:prstGeom prst="rect">
            <a:avLst/>
          </a:prstGeom>
        </p:spPr>
      </p:pic>
      <p:sp>
        <p:nvSpPr>
          <p:cNvPr id="137" name="text 1"/>
          <p:cNvSpPr txBox="1"/>
          <p:nvPr/>
        </p:nvSpPr>
        <p:spPr>
          <a:xfrm>
            <a:off x="1676711" y="3398998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b="1" spc="5" dirty="0">
                <a:solidFill>
                  <a:srgbClr val="FFFFFF"/>
                </a:solidFill>
                <a:latin typeface="Arial"/>
                <a:cs typeface="Arial"/>
              </a:rPr>
              <a:t>n p</a:t>
            </a:r>
            <a:endParaRPr sz="424">
              <a:latin typeface="Arial"/>
              <a:cs typeface="Arial"/>
            </a:endParaRPr>
          </a:p>
        </p:txBody>
      </p:sp>
      <p:sp>
        <p:nvSpPr>
          <p:cNvPr id="138" name="text 1"/>
          <p:cNvSpPr txBox="1"/>
          <p:nvPr/>
        </p:nvSpPr>
        <p:spPr>
          <a:xfrm>
            <a:off x="1676711" y="3475193"/>
            <a:ext cx="74059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J g</a:t>
            </a:r>
            <a:endParaRPr sz="424">
              <a:latin typeface="Arial"/>
              <a:cs typeface="Arial"/>
            </a:endParaRPr>
          </a:p>
        </p:txBody>
      </p:sp>
      <p:sp>
        <p:nvSpPr>
          <p:cNvPr id="139" name="text 1"/>
          <p:cNvSpPr txBox="1"/>
          <p:nvPr/>
        </p:nvSpPr>
        <p:spPr>
          <a:xfrm>
            <a:off x="1676710" y="3551388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P b</a:t>
            </a:r>
            <a:endParaRPr sz="424">
              <a:latin typeface="Arial"/>
              <a:cs typeface="Arial"/>
            </a:endParaRPr>
          </a:p>
        </p:txBody>
      </p:sp>
      <p:sp>
        <p:nvSpPr>
          <p:cNvPr id="141" name="text 1"/>
          <p:cNvSpPr txBox="1"/>
          <p:nvPr/>
        </p:nvSpPr>
        <p:spPr>
          <a:xfrm>
            <a:off x="1676710" y="3627582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P b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62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5" y="3317697"/>
            <a:ext cx="431770" cy="355575"/>
          </a:xfrm>
          <a:prstGeom prst="rect">
            <a:avLst/>
          </a:prstGeom>
        </p:spPr>
      </p:pic>
      <p:sp>
        <p:nvSpPr>
          <p:cNvPr id="142" name="text 1"/>
          <p:cNvSpPr txBox="1"/>
          <p:nvPr/>
        </p:nvSpPr>
        <p:spPr>
          <a:xfrm>
            <a:off x="1416378" y="3379665"/>
            <a:ext cx="32701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+</a:t>
            </a:r>
            <a:endParaRPr sz="424">
              <a:latin typeface="Arial"/>
              <a:cs typeface="Arial"/>
            </a:endParaRPr>
          </a:p>
        </p:txBody>
      </p:sp>
      <p:sp>
        <p:nvSpPr>
          <p:cNvPr id="143" name="text 1"/>
          <p:cNvSpPr txBox="1"/>
          <p:nvPr/>
        </p:nvSpPr>
        <p:spPr>
          <a:xfrm>
            <a:off x="2114830" y="3379665"/>
            <a:ext cx="32701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=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62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14" y="3343095"/>
            <a:ext cx="571460" cy="380973"/>
          </a:xfrm>
          <a:prstGeom prst="rect">
            <a:avLst/>
          </a:prstGeom>
        </p:spPr>
      </p:pic>
      <p:sp>
        <p:nvSpPr>
          <p:cNvPr id="144" name="text 1"/>
          <p:cNvSpPr txBox="1"/>
          <p:nvPr/>
        </p:nvSpPr>
        <p:spPr>
          <a:xfrm>
            <a:off x="2394210" y="3398998"/>
            <a:ext cx="133050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b="1" spc="5" dirty="0">
                <a:solidFill>
                  <a:srgbClr val="FFFFFF"/>
                </a:solidFill>
                <a:latin typeface="Arial"/>
                <a:cs typeface="Arial"/>
              </a:rPr>
              <a:t>b b p</a:t>
            </a:r>
            <a:endParaRPr sz="424">
              <a:latin typeface="Arial"/>
              <a:cs typeface="Arial"/>
            </a:endParaRPr>
          </a:p>
        </p:txBody>
      </p:sp>
      <p:sp>
        <p:nvSpPr>
          <p:cNvPr id="145" name="text 1"/>
          <p:cNvSpPr txBox="1"/>
          <p:nvPr/>
        </p:nvSpPr>
        <p:spPr>
          <a:xfrm>
            <a:off x="2394210" y="3475193"/>
            <a:ext cx="137858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S S &lt;</a:t>
            </a:r>
            <a:endParaRPr sz="424">
              <a:latin typeface="Arial"/>
              <a:cs typeface="Arial"/>
            </a:endParaRPr>
          </a:p>
        </p:txBody>
      </p:sp>
      <p:sp>
        <p:nvSpPr>
          <p:cNvPr id="146" name="text 1"/>
          <p:cNvSpPr txBox="1"/>
          <p:nvPr/>
        </p:nvSpPr>
        <p:spPr>
          <a:xfrm>
            <a:off x="2394210" y="3551388"/>
            <a:ext cx="136256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B B g</a:t>
            </a:r>
            <a:endParaRPr sz="424">
              <a:latin typeface="Arial"/>
              <a:cs typeface="Arial"/>
            </a:endParaRPr>
          </a:p>
        </p:txBody>
      </p:sp>
      <p:sp>
        <p:nvSpPr>
          <p:cNvPr id="147" name="text 1"/>
          <p:cNvSpPr txBox="1"/>
          <p:nvPr/>
        </p:nvSpPr>
        <p:spPr>
          <a:xfrm>
            <a:off x="2394210" y="3627582"/>
            <a:ext cx="136256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B B b</a:t>
            </a:r>
            <a:endParaRPr sz="424">
              <a:latin typeface="Arial"/>
              <a:cs typeface="Arial"/>
            </a:endParaRPr>
          </a:p>
        </p:txBody>
      </p:sp>
      <p:sp>
        <p:nvSpPr>
          <p:cNvPr id="148" name="text 1"/>
          <p:cNvSpPr txBox="1"/>
          <p:nvPr/>
        </p:nvSpPr>
        <p:spPr>
          <a:xfrm>
            <a:off x="2584697" y="3703777"/>
            <a:ext cx="32701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&lt;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62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116" y="3317697"/>
            <a:ext cx="622256" cy="431770"/>
          </a:xfrm>
          <a:prstGeom prst="rect">
            <a:avLst/>
          </a:prstGeom>
        </p:spPr>
      </p:pic>
      <p:pic>
        <p:nvPicPr>
          <p:cNvPr id="162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" y="4241521"/>
            <a:ext cx="190487" cy="76195"/>
          </a:xfrm>
          <a:prstGeom prst="rect">
            <a:avLst/>
          </a:prstGeom>
        </p:spPr>
      </p:pic>
      <p:pic>
        <p:nvPicPr>
          <p:cNvPr id="16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7" y="4241521"/>
            <a:ext cx="190487" cy="76195"/>
          </a:xfrm>
          <a:prstGeom prst="rect">
            <a:avLst/>
          </a:prstGeom>
        </p:spPr>
      </p:pic>
      <p:pic>
        <p:nvPicPr>
          <p:cNvPr id="16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" y="4393910"/>
            <a:ext cx="190487" cy="76195"/>
          </a:xfrm>
          <a:prstGeom prst="rect">
            <a:avLst/>
          </a:prstGeom>
        </p:spPr>
      </p:pic>
      <p:pic>
        <p:nvPicPr>
          <p:cNvPr id="16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7" y="4393910"/>
            <a:ext cx="190487" cy="76195"/>
          </a:xfrm>
          <a:prstGeom prst="rect">
            <a:avLst/>
          </a:prstGeom>
        </p:spPr>
      </p:pic>
      <p:pic>
        <p:nvPicPr>
          <p:cNvPr id="16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" y="4470105"/>
            <a:ext cx="190487" cy="76195"/>
          </a:xfrm>
          <a:prstGeom prst="rect">
            <a:avLst/>
          </a:prstGeom>
        </p:spPr>
      </p:pic>
      <p:pic>
        <p:nvPicPr>
          <p:cNvPr id="16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7" y="4470105"/>
            <a:ext cx="190487" cy="76195"/>
          </a:xfrm>
          <a:prstGeom prst="rect">
            <a:avLst/>
          </a:prstGeom>
        </p:spPr>
      </p:pic>
      <p:sp>
        <p:nvSpPr>
          <p:cNvPr id="149" name="text 1"/>
          <p:cNvSpPr txBox="1"/>
          <p:nvPr/>
        </p:nvSpPr>
        <p:spPr>
          <a:xfrm>
            <a:off x="984609" y="4300636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b="1" spc="5" dirty="0">
                <a:solidFill>
                  <a:srgbClr val="FFFFFF"/>
                </a:solidFill>
                <a:latin typeface="Arial"/>
                <a:cs typeface="Arial"/>
              </a:rPr>
              <a:t>n b</a:t>
            </a:r>
            <a:endParaRPr sz="424">
              <a:latin typeface="Arial"/>
              <a:cs typeface="Arial"/>
            </a:endParaRPr>
          </a:p>
        </p:txBody>
      </p:sp>
      <p:sp>
        <p:nvSpPr>
          <p:cNvPr id="150" name="text 1"/>
          <p:cNvSpPr txBox="1"/>
          <p:nvPr/>
        </p:nvSpPr>
        <p:spPr>
          <a:xfrm>
            <a:off x="984609" y="4376830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K g</a:t>
            </a:r>
            <a:endParaRPr sz="424">
              <a:latin typeface="Arial"/>
              <a:cs typeface="Arial"/>
            </a:endParaRPr>
          </a:p>
        </p:txBody>
      </p:sp>
      <p:sp>
        <p:nvSpPr>
          <p:cNvPr id="151" name="text 1"/>
          <p:cNvSpPr txBox="1"/>
          <p:nvPr/>
        </p:nvSpPr>
        <p:spPr>
          <a:xfrm>
            <a:off x="984609" y="4453024"/>
            <a:ext cx="80471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J B</a:t>
            </a:r>
            <a:endParaRPr sz="424">
              <a:latin typeface="Arial"/>
              <a:cs typeface="Arial"/>
            </a:endParaRPr>
          </a:p>
        </p:txBody>
      </p:sp>
      <p:sp>
        <p:nvSpPr>
          <p:cNvPr id="152" name="text 1"/>
          <p:cNvSpPr txBox="1"/>
          <p:nvPr/>
        </p:nvSpPr>
        <p:spPr>
          <a:xfrm>
            <a:off x="984609" y="4529219"/>
            <a:ext cx="90089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P B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63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32" y="4216123"/>
            <a:ext cx="431770" cy="355575"/>
          </a:xfrm>
          <a:prstGeom prst="rect">
            <a:avLst/>
          </a:prstGeom>
        </p:spPr>
      </p:pic>
      <p:pic>
        <p:nvPicPr>
          <p:cNvPr id="16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24" y="4241521"/>
            <a:ext cx="190487" cy="76195"/>
          </a:xfrm>
          <a:prstGeom prst="rect">
            <a:avLst/>
          </a:prstGeom>
        </p:spPr>
      </p:pic>
      <p:pic>
        <p:nvPicPr>
          <p:cNvPr id="16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0" y="4241521"/>
            <a:ext cx="190487" cy="76195"/>
          </a:xfrm>
          <a:prstGeom prst="rect">
            <a:avLst/>
          </a:prstGeom>
        </p:spPr>
      </p:pic>
      <p:pic>
        <p:nvPicPr>
          <p:cNvPr id="16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24" y="4317716"/>
            <a:ext cx="190487" cy="76195"/>
          </a:xfrm>
          <a:prstGeom prst="rect">
            <a:avLst/>
          </a:prstGeom>
        </p:spPr>
      </p:pic>
      <p:pic>
        <p:nvPicPr>
          <p:cNvPr id="16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0" y="4317716"/>
            <a:ext cx="190487" cy="76195"/>
          </a:xfrm>
          <a:prstGeom prst="rect">
            <a:avLst/>
          </a:prstGeom>
        </p:spPr>
      </p:pic>
      <p:pic>
        <p:nvPicPr>
          <p:cNvPr id="163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24" y="4393910"/>
            <a:ext cx="190487" cy="76195"/>
          </a:xfrm>
          <a:prstGeom prst="rect">
            <a:avLst/>
          </a:prstGeom>
        </p:spPr>
      </p:pic>
      <p:pic>
        <p:nvPicPr>
          <p:cNvPr id="16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0" y="4393910"/>
            <a:ext cx="190487" cy="76195"/>
          </a:xfrm>
          <a:prstGeom prst="rect">
            <a:avLst/>
          </a:prstGeom>
        </p:spPr>
      </p:pic>
      <p:sp>
        <p:nvSpPr>
          <p:cNvPr id="153" name="text 1"/>
          <p:cNvSpPr txBox="1"/>
          <p:nvPr/>
        </p:nvSpPr>
        <p:spPr>
          <a:xfrm>
            <a:off x="1676711" y="4300636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b="1" spc="5" dirty="0">
                <a:solidFill>
                  <a:srgbClr val="FFFFFF"/>
                </a:solidFill>
                <a:latin typeface="Arial"/>
                <a:cs typeface="Arial"/>
              </a:rPr>
              <a:t>n p</a:t>
            </a:r>
            <a:endParaRPr sz="424">
              <a:latin typeface="Arial"/>
              <a:cs typeface="Arial"/>
            </a:endParaRPr>
          </a:p>
        </p:txBody>
      </p:sp>
      <p:sp>
        <p:nvSpPr>
          <p:cNvPr id="154" name="text 1"/>
          <p:cNvSpPr txBox="1"/>
          <p:nvPr/>
        </p:nvSpPr>
        <p:spPr>
          <a:xfrm>
            <a:off x="1676711" y="4376830"/>
            <a:ext cx="74059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J g</a:t>
            </a:r>
            <a:endParaRPr sz="424">
              <a:latin typeface="Arial"/>
              <a:cs typeface="Arial"/>
            </a:endParaRPr>
          </a:p>
        </p:txBody>
      </p:sp>
      <p:sp>
        <p:nvSpPr>
          <p:cNvPr id="155" name="text 1"/>
          <p:cNvSpPr txBox="1"/>
          <p:nvPr/>
        </p:nvSpPr>
        <p:spPr>
          <a:xfrm>
            <a:off x="1676711" y="4453024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P b</a:t>
            </a:r>
            <a:endParaRPr sz="424">
              <a:latin typeface="Arial"/>
              <a:cs typeface="Arial"/>
            </a:endParaRPr>
          </a:p>
        </p:txBody>
      </p:sp>
      <p:sp>
        <p:nvSpPr>
          <p:cNvPr id="156" name="text 1"/>
          <p:cNvSpPr txBox="1"/>
          <p:nvPr/>
        </p:nvSpPr>
        <p:spPr>
          <a:xfrm>
            <a:off x="1676711" y="4529219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K g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63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111" y="4216123"/>
            <a:ext cx="25398" cy="355575"/>
          </a:xfrm>
          <a:prstGeom prst="rect">
            <a:avLst/>
          </a:prstGeom>
        </p:spPr>
      </p:pic>
      <p:pic>
        <p:nvPicPr>
          <p:cNvPr id="163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5" y="4381212"/>
            <a:ext cx="431770" cy="25398"/>
          </a:xfrm>
          <a:prstGeom prst="rect">
            <a:avLst/>
          </a:prstGeom>
        </p:spPr>
      </p:pic>
      <p:pic>
        <p:nvPicPr>
          <p:cNvPr id="164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5" y="4457406"/>
            <a:ext cx="431770" cy="25398"/>
          </a:xfrm>
          <a:prstGeom prst="rect">
            <a:avLst/>
          </a:prstGeom>
        </p:spPr>
      </p:pic>
      <p:pic>
        <p:nvPicPr>
          <p:cNvPr id="164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5" y="4305017"/>
            <a:ext cx="431770" cy="25398"/>
          </a:xfrm>
          <a:prstGeom prst="rect">
            <a:avLst/>
          </a:prstGeom>
        </p:spPr>
      </p:pic>
      <p:pic>
        <p:nvPicPr>
          <p:cNvPr id="16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24" y="4216123"/>
            <a:ext cx="25398" cy="355575"/>
          </a:xfrm>
          <a:prstGeom prst="rect">
            <a:avLst/>
          </a:prstGeom>
        </p:spPr>
      </p:pic>
      <p:pic>
        <p:nvPicPr>
          <p:cNvPr id="16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97" y="4216123"/>
            <a:ext cx="25398" cy="355575"/>
          </a:xfrm>
          <a:prstGeom prst="rect">
            <a:avLst/>
          </a:prstGeom>
        </p:spPr>
      </p:pic>
      <p:pic>
        <p:nvPicPr>
          <p:cNvPr id="164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5" y="4228822"/>
            <a:ext cx="431770" cy="25398"/>
          </a:xfrm>
          <a:prstGeom prst="rect">
            <a:avLst/>
          </a:prstGeom>
        </p:spPr>
      </p:pic>
      <p:pic>
        <p:nvPicPr>
          <p:cNvPr id="16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5" y="4533601"/>
            <a:ext cx="431770" cy="25398"/>
          </a:xfrm>
          <a:prstGeom prst="rect">
            <a:avLst/>
          </a:prstGeom>
        </p:spPr>
      </p:pic>
      <p:sp>
        <p:nvSpPr>
          <p:cNvPr id="157" name="text 1"/>
          <p:cNvSpPr txBox="1"/>
          <p:nvPr/>
        </p:nvSpPr>
        <p:spPr>
          <a:xfrm>
            <a:off x="1416378" y="4281301"/>
            <a:ext cx="32701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+</a:t>
            </a:r>
            <a:endParaRPr sz="424">
              <a:latin typeface="Arial"/>
              <a:cs typeface="Arial"/>
            </a:endParaRPr>
          </a:p>
        </p:txBody>
      </p:sp>
      <p:sp>
        <p:nvSpPr>
          <p:cNvPr id="158" name="text 1"/>
          <p:cNvSpPr txBox="1"/>
          <p:nvPr/>
        </p:nvSpPr>
        <p:spPr>
          <a:xfrm>
            <a:off x="2114830" y="4281301"/>
            <a:ext cx="32701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=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64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14" y="4241521"/>
            <a:ext cx="190487" cy="76195"/>
          </a:xfrm>
          <a:prstGeom prst="rect">
            <a:avLst/>
          </a:prstGeom>
        </p:spPr>
      </p:pic>
      <p:pic>
        <p:nvPicPr>
          <p:cNvPr id="164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00" y="4241521"/>
            <a:ext cx="190487" cy="76195"/>
          </a:xfrm>
          <a:prstGeom prst="rect">
            <a:avLst/>
          </a:prstGeom>
        </p:spPr>
      </p:pic>
      <p:pic>
        <p:nvPicPr>
          <p:cNvPr id="164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487" y="4241521"/>
            <a:ext cx="190487" cy="76195"/>
          </a:xfrm>
          <a:prstGeom prst="rect">
            <a:avLst/>
          </a:prstGeom>
        </p:spPr>
      </p:pic>
      <p:pic>
        <p:nvPicPr>
          <p:cNvPr id="1649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14" y="4317716"/>
            <a:ext cx="190487" cy="76195"/>
          </a:xfrm>
          <a:prstGeom prst="rect">
            <a:avLst/>
          </a:prstGeom>
        </p:spPr>
      </p:pic>
      <p:pic>
        <p:nvPicPr>
          <p:cNvPr id="1650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00" y="4317716"/>
            <a:ext cx="190487" cy="76195"/>
          </a:xfrm>
          <a:prstGeom prst="rect">
            <a:avLst/>
          </a:prstGeom>
        </p:spPr>
      </p:pic>
      <p:pic>
        <p:nvPicPr>
          <p:cNvPr id="165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487" y="4317716"/>
            <a:ext cx="190487" cy="76195"/>
          </a:xfrm>
          <a:prstGeom prst="rect">
            <a:avLst/>
          </a:prstGeom>
        </p:spPr>
      </p:pic>
      <p:pic>
        <p:nvPicPr>
          <p:cNvPr id="165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14" y="4393910"/>
            <a:ext cx="190487" cy="76195"/>
          </a:xfrm>
          <a:prstGeom prst="rect">
            <a:avLst/>
          </a:prstGeom>
        </p:spPr>
      </p:pic>
      <p:pic>
        <p:nvPicPr>
          <p:cNvPr id="165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00" y="4393910"/>
            <a:ext cx="190487" cy="76195"/>
          </a:xfrm>
          <a:prstGeom prst="rect">
            <a:avLst/>
          </a:prstGeom>
        </p:spPr>
      </p:pic>
      <p:pic>
        <p:nvPicPr>
          <p:cNvPr id="165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487" y="4393910"/>
            <a:ext cx="190487" cy="76195"/>
          </a:xfrm>
          <a:prstGeom prst="rect">
            <a:avLst/>
          </a:prstGeom>
        </p:spPr>
      </p:pic>
      <p:sp>
        <p:nvSpPr>
          <p:cNvPr id="159" name="text 1"/>
          <p:cNvSpPr txBox="1"/>
          <p:nvPr/>
        </p:nvSpPr>
        <p:spPr>
          <a:xfrm>
            <a:off x="2394210" y="4300635"/>
            <a:ext cx="133050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b="1" spc="5" dirty="0">
                <a:solidFill>
                  <a:srgbClr val="FFFFFF"/>
                </a:solidFill>
                <a:latin typeface="Arial"/>
                <a:cs typeface="Arial"/>
              </a:rPr>
              <a:t>n b p</a:t>
            </a:r>
            <a:endParaRPr sz="424">
              <a:latin typeface="Arial"/>
              <a:cs typeface="Arial"/>
            </a:endParaRPr>
          </a:p>
        </p:txBody>
      </p:sp>
      <p:sp>
        <p:nvSpPr>
          <p:cNvPr id="1708" name="text 1"/>
          <p:cNvSpPr txBox="1"/>
          <p:nvPr/>
        </p:nvSpPr>
        <p:spPr>
          <a:xfrm>
            <a:off x="2394210" y="4376830"/>
            <a:ext cx="129203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MS g</a:t>
            </a:r>
            <a:endParaRPr sz="424">
              <a:latin typeface="Arial"/>
              <a:cs typeface="Arial"/>
            </a:endParaRPr>
          </a:p>
        </p:txBody>
      </p:sp>
      <p:sp>
        <p:nvSpPr>
          <p:cNvPr id="1709" name="text 1"/>
          <p:cNvSpPr txBox="1"/>
          <p:nvPr/>
        </p:nvSpPr>
        <p:spPr>
          <a:xfrm>
            <a:off x="2394210" y="4453024"/>
            <a:ext cx="126638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J B g</a:t>
            </a:r>
            <a:endParaRPr sz="424">
              <a:latin typeface="Arial"/>
              <a:cs typeface="Arial"/>
            </a:endParaRPr>
          </a:p>
        </p:txBody>
      </p:sp>
      <p:sp>
        <p:nvSpPr>
          <p:cNvPr id="1710" name="text 1"/>
          <p:cNvSpPr txBox="1"/>
          <p:nvPr/>
        </p:nvSpPr>
        <p:spPr>
          <a:xfrm>
            <a:off x="2394210" y="4529219"/>
            <a:ext cx="128240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&lt; &lt; &lt;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65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116" y="4216123"/>
            <a:ext cx="622256" cy="355575"/>
          </a:xfrm>
          <a:prstGeom prst="rect">
            <a:avLst/>
          </a:prstGeom>
        </p:spPr>
      </p:pic>
      <p:pic>
        <p:nvPicPr>
          <p:cNvPr id="165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" y="5101852"/>
            <a:ext cx="190487" cy="76195"/>
          </a:xfrm>
          <a:prstGeom prst="rect">
            <a:avLst/>
          </a:prstGeom>
        </p:spPr>
      </p:pic>
      <p:pic>
        <p:nvPicPr>
          <p:cNvPr id="165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7" y="5101852"/>
            <a:ext cx="190487" cy="76195"/>
          </a:xfrm>
          <a:prstGeom prst="rect">
            <a:avLst/>
          </a:prstGeom>
        </p:spPr>
      </p:pic>
      <p:pic>
        <p:nvPicPr>
          <p:cNvPr id="165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" y="5254241"/>
            <a:ext cx="190487" cy="76195"/>
          </a:xfrm>
          <a:prstGeom prst="rect">
            <a:avLst/>
          </a:prstGeom>
        </p:spPr>
      </p:pic>
      <p:pic>
        <p:nvPicPr>
          <p:cNvPr id="165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7" y="5254241"/>
            <a:ext cx="190487" cy="76195"/>
          </a:xfrm>
          <a:prstGeom prst="rect">
            <a:avLst/>
          </a:prstGeom>
        </p:spPr>
      </p:pic>
      <p:pic>
        <p:nvPicPr>
          <p:cNvPr id="166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" y="5330436"/>
            <a:ext cx="190487" cy="76195"/>
          </a:xfrm>
          <a:prstGeom prst="rect">
            <a:avLst/>
          </a:prstGeom>
        </p:spPr>
      </p:pic>
      <p:pic>
        <p:nvPicPr>
          <p:cNvPr id="166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7" y="5330436"/>
            <a:ext cx="190487" cy="76195"/>
          </a:xfrm>
          <a:prstGeom prst="rect">
            <a:avLst/>
          </a:prstGeom>
        </p:spPr>
      </p:pic>
      <p:sp>
        <p:nvSpPr>
          <p:cNvPr id="1711" name="text 1"/>
          <p:cNvSpPr txBox="1"/>
          <p:nvPr/>
        </p:nvSpPr>
        <p:spPr>
          <a:xfrm>
            <a:off x="984609" y="5157825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b="1" spc="5" dirty="0">
                <a:solidFill>
                  <a:srgbClr val="FFFFFF"/>
                </a:solidFill>
                <a:latin typeface="Arial"/>
                <a:cs typeface="Arial"/>
              </a:rPr>
              <a:t>n b</a:t>
            </a:r>
            <a:endParaRPr sz="424">
              <a:latin typeface="Arial"/>
              <a:cs typeface="Arial"/>
            </a:endParaRPr>
          </a:p>
        </p:txBody>
      </p:sp>
      <p:sp>
        <p:nvSpPr>
          <p:cNvPr id="1712" name="text 1"/>
          <p:cNvSpPr txBox="1"/>
          <p:nvPr/>
        </p:nvSpPr>
        <p:spPr>
          <a:xfrm>
            <a:off x="975861" y="5174977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K g</a:t>
            </a:r>
            <a:endParaRPr sz="424" dirty="0">
              <a:latin typeface="Arial"/>
              <a:cs typeface="Arial"/>
            </a:endParaRPr>
          </a:p>
        </p:txBody>
      </p:sp>
      <p:sp>
        <p:nvSpPr>
          <p:cNvPr id="1713" name="text 1"/>
          <p:cNvSpPr txBox="1"/>
          <p:nvPr/>
        </p:nvSpPr>
        <p:spPr>
          <a:xfrm>
            <a:off x="975861" y="5251172"/>
            <a:ext cx="80471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J B</a:t>
            </a:r>
            <a:endParaRPr sz="424">
              <a:latin typeface="Arial"/>
              <a:cs typeface="Arial"/>
            </a:endParaRPr>
          </a:p>
        </p:txBody>
      </p:sp>
      <p:sp>
        <p:nvSpPr>
          <p:cNvPr id="1714" name="text 1"/>
          <p:cNvSpPr txBox="1"/>
          <p:nvPr/>
        </p:nvSpPr>
        <p:spPr>
          <a:xfrm>
            <a:off x="975861" y="5327367"/>
            <a:ext cx="90089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P B</a:t>
            </a:r>
            <a:endParaRPr sz="424" dirty="0">
              <a:latin typeface="Arial"/>
              <a:cs typeface="Arial"/>
            </a:endParaRPr>
          </a:p>
        </p:txBody>
      </p:sp>
      <p:pic>
        <p:nvPicPr>
          <p:cNvPr id="166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24" y="5101852"/>
            <a:ext cx="190487" cy="76195"/>
          </a:xfrm>
          <a:prstGeom prst="rect">
            <a:avLst/>
          </a:prstGeom>
        </p:spPr>
      </p:pic>
      <p:pic>
        <p:nvPicPr>
          <p:cNvPr id="166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0" y="5101852"/>
            <a:ext cx="190487" cy="76195"/>
          </a:xfrm>
          <a:prstGeom prst="rect">
            <a:avLst/>
          </a:prstGeom>
        </p:spPr>
      </p:pic>
      <p:pic>
        <p:nvPicPr>
          <p:cNvPr id="166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24" y="5178047"/>
            <a:ext cx="190487" cy="76195"/>
          </a:xfrm>
          <a:prstGeom prst="rect">
            <a:avLst/>
          </a:prstGeom>
        </p:spPr>
      </p:pic>
      <p:pic>
        <p:nvPicPr>
          <p:cNvPr id="166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0" y="5178047"/>
            <a:ext cx="190487" cy="76195"/>
          </a:xfrm>
          <a:prstGeom prst="rect">
            <a:avLst/>
          </a:prstGeom>
        </p:spPr>
      </p:pic>
      <p:pic>
        <p:nvPicPr>
          <p:cNvPr id="166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24" y="5254241"/>
            <a:ext cx="190487" cy="76195"/>
          </a:xfrm>
          <a:prstGeom prst="rect">
            <a:avLst/>
          </a:prstGeom>
        </p:spPr>
      </p:pic>
      <p:pic>
        <p:nvPicPr>
          <p:cNvPr id="166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0" y="5254241"/>
            <a:ext cx="190487" cy="76195"/>
          </a:xfrm>
          <a:prstGeom prst="rect">
            <a:avLst/>
          </a:prstGeom>
        </p:spPr>
      </p:pic>
      <p:sp>
        <p:nvSpPr>
          <p:cNvPr id="1715" name="text 1"/>
          <p:cNvSpPr txBox="1"/>
          <p:nvPr/>
        </p:nvSpPr>
        <p:spPr>
          <a:xfrm>
            <a:off x="1676711" y="5157825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b="1" spc="5" dirty="0">
                <a:solidFill>
                  <a:srgbClr val="FFFFFF"/>
                </a:solidFill>
                <a:latin typeface="Arial"/>
                <a:cs typeface="Arial"/>
              </a:rPr>
              <a:t>n p</a:t>
            </a:r>
            <a:endParaRPr sz="424">
              <a:latin typeface="Arial"/>
              <a:cs typeface="Arial"/>
            </a:endParaRPr>
          </a:p>
        </p:txBody>
      </p:sp>
      <p:sp>
        <p:nvSpPr>
          <p:cNvPr id="1716" name="text 1"/>
          <p:cNvSpPr txBox="1"/>
          <p:nvPr/>
        </p:nvSpPr>
        <p:spPr>
          <a:xfrm>
            <a:off x="1676711" y="5234019"/>
            <a:ext cx="74059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J g</a:t>
            </a:r>
            <a:endParaRPr sz="424">
              <a:latin typeface="Arial"/>
              <a:cs typeface="Arial"/>
            </a:endParaRPr>
          </a:p>
        </p:txBody>
      </p:sp>
      <p:sp>
        <p:nvSpPr>
          <p:cNvPr id="1717" name="text 1"/>
          <p:cNvSpPr txBox="1"/>
          <p:nvPr/>
        </p:nvSpPr>
        <p:spPr>
          <a:xfrm>
            <a:off x="1676710" y="5310214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P b</a:t>
            </a:r>
            <a:endParaRPr sz="424">
              <a:latin typeface="Arial"/>
              <a:cs typeface="Arial"/>
            </a:endParaRPr>
          </a:p>
        </p:txBody>
      </p:sp>
      <p:sp>
        <p:nvSpPr>
          <p:cNvPr id="1718" name="text 1"/>
          <p:cNvSpPr txBox="1"/>
          <p:nvPr/>
        </p:nvSpPr>
        <p:spPr>
          <a:xfrm>
            <a:off x="1676711" y="5386409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K g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66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111" y="5076453"/>
            <a:ext cx="25398" cy="355575"/>
          </a:xfrm>
          <a:prstGeom prst="rect">
            <a:avLst/>
          </a:prstGeom>
        </p:spPr>
      </p:pic>
      <p:sp>
        <p:nvSpPr>
          <p:cNvPr id="1719" name="text 1"/>
          <p:cNvSpPr txBox="1"/>
          <p:nvPr/>
        </p:nvSpPr>
        <p:spPr>
          <a:xfrm>
            <a:off x="1416378" y="5138491"/>
            <a:ext cx="32701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+</a:t>
            </a:r>
            <a:endParaRPr sz="424">
              <a:latin typeface="Arial"/>
              <a:cs typeface="Arial"/>
            </a:endParaRPr>
          </a:p>
        </p:txBody>
      </p:sp>
      <p:sp>
        <p:nvSpPr>
          <p:cNvPr id="1720" name="text 1"/>
          <p:cNvSpPr txBox="1"/>
          <p:nvPr/>
        </p:nvSpPr>
        <p:spPr>
          <a:xfrm>
            <a:off x="2114830" y="5138491"/>
            <a:ext cx="32701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=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67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14" y="5101852"/>
            <a:ext cx="190487" cy="76195"/>
          </a:xfrm>
          <a:prstGeom prst="rect">
            <a:avLst/>
          </a:prstGeom>
        </p:spPr>
      </p:pic>
      <p:pic>
        <p:nvPicPr>
          <p:cNvPr id="167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00" y="5101852"/>
            <a:ext cx="190487" cy="76195"/>
          </a:xfrm>
          <a:prstGeom prst="rect">
            <a:avLst/>
          </a:prstGeom>
        </p:spPr>
      </p:pic>
      <p:pic>
        <p:nvPicPr>
          <p:cNvPr id="1679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14" y="5178047"/>
            <a:ext cx="190487" cy="76195"/>
          </a:xfrm>
          <a:prstGeom prst="rect">
            <a:avLst/>
          </a:prstGeom>
        </p:spPr>
      </p:pic>
      <p:pic>
        <p:nvPicPr>
          <p:cNvPr id="168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00" y="5178047"/>
            <a:ext cx="190487" cy="76195"/>
          </a:xfrm>
          <a:prstGeom prst="rect">
            <a:avLst/>
          </a:prstGeom>
        </p:spPr>
      </p:pic>
      <p:pic>
        <p:nvPicPr>
          <p:cNvPr id="1681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14" y="5254241"/>
            <a:ext cx="190487" cy="76195"/>
          </a:xfrm>
          <a:prstGeom prst="rect">
            <a:avLst/>
          </a:prstGeom>
        </p:spPr>
      </p:pic>
      <p:pic>
        <p:nvPicPr>
          <p:cNvPr id="1682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00" y="5254241"/>
            <a:ext cx="190487" cy="76195"/>
          </a:xfrm>
          <a:prstGeom prst="rect">
            <a:avLst/>
          </a:prstGeom>
        </p:spPr>
      </p:pic>
      <p:sp>
        <p:nvSpPr>
          <p:cNvPr id="1722" name="text 1"/>
          <p:cNvSpPr txBox="1"/>
          <p:nvPr/>
        </p:nvSpPr>
        <p:spPr>
          <a:xfrm>
            <a:off x="2394210" y="5234020"/>
            <a:ext cx="130805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MS &lt;</a:t>
            </a:r>
            <a:endParaRPr sz="424">
              <a:latin typeface="Arial"/>
              <a:cs typeface="Arial"/>
            </a:endParaRPr>
          </a:p>
        </p:txBody>
      </p:sp>
      <p:sp>
        <p:nvSpPr>
          <p:cNvPr id="1723" name="text 1"/>
          <p:cNvSpPr txBox="1"/>
          <p:nvPr/>
        </p:nvSpPr>
        <p:spPr>
          <a:xfrm>
            <a:off x="2394210" y="5310214"/>
            <a:ext cx="128240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J B &lt;</a:t>
            </a:r>
            <a:endParaRPr sz="424">
              <a:latin typeface="Arial"/>
              <a:cs typeface="Arial"/>
            </a:endParaRPr>
          </a:p>
        </p:txBody>
      </p:sp>
      <p:sp>
        <p:nvSpPr>
          <p:cNvPr id="1724" name="text 1"/>
          <p:cNvSpPr txBox="1"/>
          <p:nvPr/>
        </p:nvSpPr>
        <p:spPr>
          <a:xfrm>
            <a:off x="2394210" y="5386409"/>
            <a:ext cx="128240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&lt; &lt; &lt;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68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" y="5962181"/>
            <a:ext cx="190487" cy="76195"/>
          </a:xfrm>
          <a:prstGeom prst="rect">
            <a:avLst/>
          </a:prstGeom>
        </p:spPr>
      </p:pic>
      <p:pic>
        <p:nvPicPr>
          <p:cNvPr id="168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7" y="5962181"/>
            <a:ext cx="190487" cy="76195"/>
          </a:xfrm>
          <a:prstGeom prst="rect">
            <a:avLst/>
          </a:prstGeom>
        </p:spPr>
      </p:pic>
      <p:pic>
        <p:nvPicPr>
          <p:cNvPr id="168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" y="6114570"/>
            <a:ext cx="190487" cy="76195"/>
          </a:xfrm>
          <a:prstGeom prst="rect">
            <a:avLst/>
          </a:prstGeom>
        </p:spPr>
      </p:pic>
      <p:pic>
        <p:nvPicPr>
          <p:cNvPr id="16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7" y="6114570"/>
            <a:ext cx="190487" cy="76195"/>
          </a:xfrm>
          <a:prstGeom prst="rect">
            <a:avLst/>
          </a:prstGeom>
        </p:spPr>
      </p:pic>
      <p:pic>
        <p:nvPicPr>
          <p:cNvPr id="16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" y="6190765"/>
            <a:ext cx="190487" cy="76195"/>
          </a:xfrm>
          <a:prstGeom prst="rect">
            <a:avLst/>
          </a:prstGeom>
        </p:spPr>
      </p:pic>
      <p:pic>
        <p:nvPicPr>
          <p:cNvPr id="16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7" y="6190765"/>
            <a:ext cx="190487" cy="76195"/>
          </a:xfrm>
          <a:prstGeom prst="rect">
            <a:avLst/>
          </a:prstGeom>
        </p:spPr>
      </p:pic>
      <p:sp>
        <p:nvSpPr>
          <p:cNvPr id="1725" name="text 1"/>
          <p:cNvSpPr txBox="1"/>
          <p:nvPr/>
        </p:nvSpPr>
        <p:spPr>
          <a:xfrm>
            <a:off x="984609" y="6021365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b="1" spc="5" dirty="0">
                <a:solidFill>
                  <a:srgbClr val="FFFFFF"/>
                </a:solidFill>
                <a:latin typeface="Arial"/>
                <a:cs typeface="Arial"/>
              </a:rPr>
              <a:t>n b</a:t>
            </a:r>
            <a:endParaRPr sz="424">
              <a:latin typeface="Arial"/>
              <a:cs typeface="Arial"/>
            </a:endParaRPr>
          </a:p>
        </p:txBody>
      </p:sp>
      <p:sp>
        <p:nvSpPr>
          <p:cNvPr id="1726" name="text 1"/>
          <p:cNvSpPr txBox="1"/>
          <p:nvPr/>
        </p:nvSpPr>
        <p:spPr>
          <a:xfrm>
            <a:off x="984609" y="6097559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K g</a:t>
            </a:r>
            <a:endParaRPr sz="424">
              <a:latin typeface="Arial"/>
              <a:cs typeface="Arial"/>
            </a:endParaRPr>
          </a:p>
        </p:txBody>
      </p:sp>
      <p:sp>
        <p:nvSpPr>
          <p:cNvPr id="1727" name="text 1"/>
          <p:cNvSpPr txBox="1"/>
          <p:nvPr/>
        </p:nvSpPr>
        <p:spPr>
          <a:xfrm>
            <a:off x="984609" y="6173753"/>
            <a:ext cx="80471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J B</a:t>
            </a:r>
            <a:endParaRPr sz="424">
              <a:latin typeface="Arial"/>
              <a:cs typeface="Arial"/>
            </a:endParaRPr>
          </a:p>
        </p:txBody>
      </p:sp>
      <p:sp>
        <p:nvSpPr>
          <p:cNvPr id="1536" name="text 1"/>
          <p:cNvSpPr txBox="1"/>
          <p:nvPr/>
        </p:nvSpPr>
        <p:spPr>
          <a:xfrm>
            <a:off x="984609" y="6249949"/>
            <a:ext cx="90089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P B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69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32" y="5936783"/>
            <a:ext cx="431770" cy="355575"/>
          </a:xfrm>
          <a:prstGeom prst="rect">
            <a:avLst/>
          </a:prstGeom>
        </p:spPr>
      </p:pic>
      <p:pic>
        <p:nvPicPr>
          <p:cNvPr id="16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23" y="5962181"/>
            <a:ext cx="190487" cy="76195"/>
          </a:xfrm>
          <a:prstGeom prst="rect">
            <a:avLst/>
          </a:prstGeom>
        </p:spPr>
      </p:pic>
      <p:pic>
        <p:nvPicPr>
          <p:cNvPr id="16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0" y="5962181"/>
            <a:ext cx="190487" cy="76195"/>
          </a:xfrm>
          <a:prstGeom prst="rect">
            <a:avLst/>
          </a:prstGeom>
        </p:spPr>
      </p:pic>
      <p:pic>
        <p:nvPicPr>
          <p:cNvPr id="16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23" y="6038375"/>
            <a:ext cx="190487" cy="76195"/>
          </a:xfrm>
          <a:prstGeom prst="rect">
            <a:avLst/>
          </a:prstGeom>
        </p:spPr>
      </p:pic>
      <p:pic>
        <p:nvPicPr>
          <p:cNvPr id="16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0" y="6038375"/>
            <a:ext cx="190487" cy="76195"/>
          </a:xfrm>
          <a:prstGeom prst="rect">
            <a:avLst/>
          </a:prstGeom>
        </p:spPr>
      </p:pic>
      <p:pic>
        <p:nvPicPr>
          <p:cNvPr id="16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23" y="6114570"/>
            <a:ext cx="190487" cy="76195"/>
          </a:xfrm>
          <a:prstGeom prst="rect">
            <a:avLst/>
          </a:prstGeom>
        </p:spPr>
      </p:pic>
      <p:pic>
        <p:nvPicPr>
          <p:cNvPr id="16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0" y="6114570"/>
            <a:ext cx="190487" cy="76195"/>
          </a:xfrm>
          <a:prstGeom prst="rect">
            <a:avLst/>
          </a:prstGeom>
        </p:spPr>
      </p:pic>
      <p:sp>
        <p:nvSpPr>
          <p:cNvPr id="1537" name="text 1"/>
          <p:cNvSpPr txBox="1"/>
          <p:nvPr/>
        </p:nvSpPr>
        <p:spPr>
          <a:xfrm>
            <a:off x="1676711" y="6021365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b="1" spc="5" dirty="0">
                <a:solidFill>
                  <a:srgbClr val="FFFFFF"/>
                </a:solidFill>
                <a:latin typeface="Arial"/>
                <a:cs typeface="Arial"/>
              </a:rPr>
              <a:t>n p</a:t>
            </a:r>
            <a:endParaRPr sz="424">
              <a:latin typeface="Arial"/>
              <a:cs typeface="Arial"/>
            </a:endParaRPr>
          </a:p>
        </p:txBody>
      </p:sp>
      <p:sp>
        <p:nvSpPr>
          <p:cNvPr id="1538" name="text 1"/>
          <p:cNvSpPr txBox="1"/>
          <p:nvPr/>
        </p:nvSpPr>
        <p:spPr>
          <a:xfrm>
            <a:off x="1676711" y="6097559"/>
            <a:ext cx="74059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J g</a:t>
            </a:r>
            <a:endParaRPr sz="424">
              <a:latin typeface="Arial"/>
              <a:cs typeface="Arial"/>
            </a:endParaRPr>
          </a:p>
        </p:txBody>
      </p:sp>
      <p:sp>
        <p:nvSpPr>
          <p:cNvPr id="1539" name="text 1"/>
          <p:cNvSpPr txBox="1"/>
          <p:nvPr/>
        </p:nvSpPr>
        <p:spPr>
          <a:xfrm>
            <a:off x="1676711" y="6173754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P b</a:t>
            </a:r>
            <a:endParaRPr sz="424">
              <a:latin typeface="Arial"/>
              <a:cs typeface="Arial"/>
            </a:endParaRPr>
          </a:p>
        </p:txBody>
      </p:sp>
      <p:sp>
        <p:nvSpPr>
          <p:cNvPr id="1540" name="text 1"/>
          <p:cNvSpPr txBox="1"/>
          <p:nvPr/>
        </p:nvSpPr>
        <p:spPr>
          <a:xfrm>
            <a:off x="1676711" y="6249949"/>
            <a:ext cx="8367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K g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697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111" y="5936783"/>
            <a:ext cx="25398" cy="355575"/>
          </a:xfrm>
          <a:prstGeom prst="rect">
            <a:avLst/>
          </a:prstGeom>
        </p:spPr>
      </p:pic>
      <p:pic>
        <p:nvPicPr>
          <p:cNvPr id="1698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5" y="6101871"/>
            <a:ext cx="431769" cy="25398"/>
          </a:xfrm>
          <a:prstGeom prst="rect">
            <a:avLst/>
          </a:prstGeom>
        </p:spPr>
      </p:pic>
      <p:pic>
        <p:nvPicPr>
          <p:cNvPr id="1699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5" y="6178065"/>
            <a:ext cx="431769" cy="25398"/>
          </a:xfrm>
          <a:prstGeom prst="rect">
            <a:avLst/>
          </a:prstGeom>
        </p:spPr>
      </p:pic>
      <p:pic>
        <p:nvPicPr>
          <p:cNvPr id="170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5" y="6025676"/>
            <a:ext cx="431769" cy="25398"/>
          </a:xfrm>
          <a:prstGeom prst="rect">
            <a:avLst/>
          </a:prstGeom>
        </p:spPr>
      </p:pic>
      <p:pic>
        <p:nvPicPr>
          <p:cNvPr id="170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24" y="5936783"/>
            <a:ext cx="25398" cy="355575"/>
          </a:xfrm>
          <a:prstGeom prst="rect">
            <a:avLst/>
          </a:prstGeom>
        </p:spPr>
      </p:pic>
      <p:pic>
        <p:nvPicPr>
          <p:cNvPr id="170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97" y="5936783"/>
            <a:ext cx="25398" cy="355575"/>
          </a:xfrm>
          <a:prstGeom prst="rect">
            <a:avLst/>
          </a:prstGeom>
        </p:spPr>
      </p:pic>
      <p:pic>
        <p:nvPicPr>
          <p:cNvPr id="1703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5" y="5949482"/>
            <a:ext cx="431769" cy="25398"/>
          </a:xfrm>
          <a:prstGeom prst="rect">
            <a:avLst/>
          </a:prstGeom>
        </p:spPr>
      </p:pic>
      <p:pic>
        <p:nvPicPr>
          <p:cNvPr id="170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5" y="6254260"/>
            <a:ext cx="431769" cy="25398"/>
          </a:xfrm>
          <a:prstGeom prst="rect">
            <a:avLst/>
          </a:prstGeom>
        </p:spPr>
      </p:pic>
      <p:sp>
        <p:nvSpPr>
          <p:cNvPr id="1541" name="text 1"/>
          <p:cNvSpPr txBox="1"/>
          <p:nvPr/>
        </p:nvSpPr>
        <p:spPr>
          <a:xfrm>
            <a:off x="1416378" y="6002030"/>
            <a:ext cx="32701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+</a:t>
            </a:r>
            <a:endParaRPr sz="424">
              <a:latin typeface="Arial"/>
              <a:cs typeface="Arial"/>
            </a:endParaRPr>
          </a:p>
        </p:txBody>
      </p:sp>
      <p:sp>
        <p:nvSpPr>
          <p:cNvPr id="1542" name="text 1"/>
          <p:cNvSpPr txBox="1"/>
          <p:nvPr/>
        </p:nvSpPr>
        <p:spPr>
          <a:xfrm>
            <a:off x="2114830" y="6002030"/>
            <a:ext cx="32701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=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70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14" y="5962181"/>
            <a:ext cx="190487" cy="76195"/>
          </a:xfrm>
          <a:prstGeom prst="rect">
            <a:avLst/>
          </a:prstGeom>
        </p:spPr>
      </p:pic>
      <p:pic>
        <p:nvPicPr>
          <p:cNvPr id="170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00" y="5962181"/>
            <a:ext cx="190487" cy="76195"/>
          </a:xfrm>
          <a:prstGeom prst="rect">
            <a:avLst/>
          </a:prstGeom>
        </p:spPr>
      </p:pic>
      <p:sp>
        <p:nvSpPr>
          <p:cNvPr id="1544" name="text 1"/>
          <p:cNvSpPr txBox="1"/>
          <p:nvPr/>
        </p:nvSpPr>
        <p:spPr>
          <a:xfrm>
            <a:off x="2394210" y="6097559"/>
            <a:ext cx="128240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&lt; &lt; &lt;</a:t>
            </a:r>
            <a:endParaRPr sz="424">
              <a:latin typeface="Arial"/>
              <a:cs typeface="Arial"/>
            </a:endParaRPr>
          </a:p>
        </p:txBody>
      </p:sp>
      <p:sp>
        <p:nvSpPr>
          <p:cNvPr id="1728" name="text 1"/>
          <p:cNvSpPr txBox="1"/>
          <p:nvPr/>
        </p:nvSpPr>
        <p:spPr>
          <a:xfrm>
            <a:off x="2394210" y="6173753"/>
            <a:ext cx="128240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&lt; &lt; &lt;</a:t>
            </a:r>
            <a:endParaRPr sz="424">
              <a:latin typeface="Arial"/>
              <a:cs typeface="Arial"/>
            </a:endParaRPr>
          </a:p>
        </p:txBody>
      </p:sp>
      <p:sp>
        <p:nvSpPr>
          <p:cNvPr id="1729" name="text 1"/>
          <p:cNvSpPr txBox="1"/>
          <p:nvPr/>
        </p:nvSpPr>
        <p:spPr>
          <a:xfrm>
            <a:off x="2394210" y="6249948"/>
            <a:ext cx="128240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&lt; &lt; &lt;</a:t>
            </a:r>
            <a:endParaRPr sz="424">
              <a:latin typeface="Arial"/>
              <a:cs typeface="Arial"/>
            </a:endParaRPr>
          </a:p>
        </p:txBody>
      </p:sp>
      <p:pic>
        <p:nvPicPr>
          <p:cNvPr id="170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116" y="5936783"/>
            <a:ext cx="622256" cy="35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5228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object 14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7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7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17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84" y="2432120"/>
            <a:ext cx="4882807" cy="3771635"/>
          </a:xfrm>
          <a:prstGeom prst="rect">
            <a:avLst/>
          </a:prstGeom>
        </p:spPr>
      </p:pic>
      <p:pic>
        <p:nvPicPr>
          <p:cNvPr id="17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09" y="2428945"/>
            <a:ext cx="4889157" cy="377798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52091" y="247459"/>
            <a:ext cx="5777159" cy="13367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84" spc="5" dirty="0">
                <a:latin typeface="Arial"/>
                <a:cs typeface="Arial"/>
              </a:rPr>
              <a:t>Функции для работы</a:t>
            </a:r>
          </a:p>
          <a:p>
            <a:r>
              <a:rPr lang="ru-RU" sz="4002" spc="5" dirty="0">
                <a:latin typeface="Arial"/>
                <a:cs typeface="Arial"/>
              </a:rPr>
              <a:t>с двумя таблицами</a:t>
            </a:r>
            <a:endParaRPr sz="4650" dirty="0">
              <a:latin typeface="Arial"/>
              <a:cs typeface="Arial"/>
            </a:endParaRPr>
          </a:p>
        </p:txBody>
      </p:sp>
      <p:pic>
        <p:nvPicPr>
          <p:cNvPr id="17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598" y="463930"/>
            <a:ext cx="3061037" cy="6177359"/>
          </a:xfrm>
          <a:prstGeom prst="rect">
            <a:avLst/>
          </a:prstGeom>
        </p:spPr>
      </p:pic>
      <p:pic>
        <p:nvPicPr>
          <p:cNvPr id="17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25" y="2502018"/>
            <a:ext cx="2396872" cy="3629303"/>
          </a:xfrm>
          <a:prstGeom prst="rect">
            <a:avLst/>
          </a:prstGeom>
        </p:spPr>
      </p:pic>
      <p:pic>
        <p:nvPicPr>
          <p:cNvPr id="17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60" y="476457"/>
            <a:ext cx="4355794" cy="6165417"/>
          </a:xfrm>
          <a:prstGeom prst="rect">
            <a:avLst/>
          </a:prstGeom>
        </p:spPr>
      </p:pic>
      <p:pic>
        <p:nvPicPr>
          <p:cNvPr id="17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78" y="470197"/>
            <a:ext cx="4178205" cy="617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52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1" y="560377"/>
            <a:ext cx="11046079" cy="4898990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7" y="557203"/>
            <a:ext cx="11052428" cy="490533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43326" y="728853"/>
            <a:ext cx="316817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select(babynames,  n)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43326" y="1249516"/>
            <a:ext cx="144206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#            n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43326" y="1770180"/>
            <a:ext cx="143757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#      &lt;int&gt;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3326" y="2290843"/>
            <a:ext cx="161390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#  1    7065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43326" y="2811507"/>
            <a:ext cx="161390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#  2    2604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43326" y="3332170"/>
            <a:ext cx="161390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#  3    2003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43326" y="3852833"/>
            <a:ext cx="161390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#  4    1939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43326" y="4373497"/>
            <a:ext cx="161390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#  5    1746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43326" y="4894160"/>
            <a:ext cx="1335943" cy="3339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70" spc="5" dirty="0">
                <a:solidFill>
                  <a:srgbClr val="A6AAA9"/>
                </a:solidFill>
                <a:latin typeface="Arial"/>
                <a:cs typeface="Arial"/>
              </a:rPr>
              <a:t>#  …      …</a:t>
            </a:r>
            <a:endParaRPr sz="21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3510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9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13148" y="266565"/>
            <a:ext cx="10822258" cy="7162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54" spc="5" dirty="0">
                <a:latin typeface="Arial"/>
                <a:cs typeface="Arial"/>
              </a:rPr>
              <a:t>Вспомогательные функции для </a:t>
            </a:r>
            <a:r>
              <a:rPr sz="4654" spc="5" dirty="0">
                <a:latin typeface="Arial"/>
                <a:cs typeface="Arial"/>
              </a:rPr>
              <a:t>select()</a:t>
            </a:r>
            <a:endParaRPr sz="46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956091" y="1287613"/>
            <a:ext cx="8673849" cy="354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5" b="1" spc="5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:</a:t>
            </a:r>
            <a:r>
              <a:rPr sz="2305" b="1" spc="5" dirty="0">
                <a:latin typeface="Arial"/>
                <a:cs typeface="Arial"/>
              </a:rPr>
              <a:t> </a:t>
            </a:r>
            <a:r>
              <a:rPr sz="2305" spc="5" dirty="0">
                <a:latin typeface="Arial"/>
                <a:cs typeface="Arial"/>
              </a:rPr>
              <a:t>- </a:t>
            </a:r>
            <a:r>
              <a:rPr lang="ru-RU" sz="2305" spc="5" dirty="0">
                <a:latin typeface="Arial"/>
                <a:cs typeface="Arial"/>
              </a:rPr>
              <a:t>Выбор ряда колонок от : до, по их расположению в таблице</a:t>
            </a:r>
            <a:endParaRPr sz="2300" dirty="0">
              <a:latin typeface="Arial"/>
              <a:cs typeface="Arial"/>
            </a:endParaRPr>
          </a:p>
        </p:txBody>
      </p:sp>
      <p:pic>
        <p:nvPicPr>
          <p:cNvPr id="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8" y="1790700"/>
            <a:ext cx="8328382" cy="548211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34" y="1787525"/>
            <a:ext cx="8334729" cy="55456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025935" y="1910188"/>
            <a:ext cx="354648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select(storms,  storm</a:t>
            </a:r>
            <a:r>
              <a:rPr sz="2000" spc="5" dirty="0">
                <a:solidFill>
                  <a:srgbClr val="0365C0"/>
                </a:solidFill>
                <a:latin typeface="Arial"/>
                <a:cs typeface="Arial"/>
              </a:rPr>
              <a:t>:</a:t>
            </a:r>
            <a:r>
              <a:rPr sz="2000" spc="5" dirty="0">
                <a:latin typeface="Arial"/>
                <a:cs typeface="Arial"/>
              </a:rPr>
              <a:t>pressure)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56091" y="2640068"/>
            <a:ext cx="4117666" cy="3477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60" b="1" spc="5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-</a:t>
            </a:r>
            <a:r>
              <a:rPr sz="2260" spc="5" dirty="0">
                <a:latin typeface="Arial"/>
                <a:cs typeface="Arial"/>
              </a:rPr>
              <a:t> - </a:t>
            </a:r>
            <a:r>
              <a:rPr lang="ru-RU" sz="2260" spc="5" dirty="0">
                <a:latin typeface="Arial"/>
                <a:cs typeface="Arial"/>
              </a:rPr>
              <a:t>Выбрать все колонки кроме</a:t>
            </a:r>
            <a:endParaRPr sz="2250" dirty="0">
              <a:latin typeface="Arial"/>
              <a:cs typeface="Arial"/>
            </a:endParaRPr>
          </a:p>
        </p:txBody>
      </p:sp>
      <p:pic>
        <p:nvPicPr>
          <p:cNvPr id="9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8" y="3146831"/>
            <a:ext cx="8328382" cy="548211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34" y="3143656"/>
            <a:ext cx="8334729" cy="55456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025936" y="3262642"/>
            <a:ext cx="407451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select(storms,  </a:t>
            </a:r>
            <a:r>
              <a:rPr sz="2000" spc="5" dirty="0">
                <a:solidFill>
                  <a:srgbClr val="0365C0"/>
                </a:solidFill>
                <a:latin typeface="Arial"/>
                <a:cs typeface="Arial"/>
              </a:rPr>
              <a:t>-</a:t>
            </a:r>
            <a:r>
              <a:rPr sz="2000" spc="5" dirty="0">
                <a:latin typeface="Arial"/>
                <a:cs typeface="Arial"/>
              </a:rPr>
              <a:t>c(storm,  pressure))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962440" y="3998872"/>
            <a:ext cx="7949164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b="1" spc="5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starts_with() </a:t>
            </a:r>
            <a:r>
              <a:rPr lang="ru-RU" sz="2380" spc="5" dirty="0">
                <a:latin typeface="Arial"/>
                <a:cs typeface="Arial"/>
              </a:rPr>
              <a:t>–</a:t>
            </a:r>
            <a:r>
              <a:rPr sz="2380" spc="5" dirty="0">
                <a:latin typeface="Arial"/>
                <a:cs typeface="Arial"/>
              </a:rPr>
              <a:t> </a:t>
            </a:r>
            <a:r>
              <a:rPr lang="ru-RU" sz="2380" spc="5" dirty="0">
                <a:latin typeface="Arial"/>
                <a:cs typeface="Arial"/>
              </a:rPr>
              <a:t>Выбрать все колонки начинающиеся с</a:t>
            </a:r>
            <a:r>
              <a:rPr sz="2380" spc="5" dirty="0">
                <a:latin typeface="Arial"/>
                <a:cs typeface="Arial"/>
              </a:rPr>
              <a:t>…</a:t>
            </a:r>
            <a:endParaRPr sz="2350" dirty="0">
              <a:latin typeface="Arial"/>
              <a:cs typeface="Arial"/>
            </a:endParaRPr>
          </a:p>
        </p:txBody>
      </p:sp>
      <p:pic>
        <p:nvPicPr>
          <p:cNvPr id="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98" y="4502961"/>
            <a:ext cx="8328385" cy="548212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24" y="4499786"/>
            <a:ext cx="8334730" cy="55456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2038635" y="4621447"/>
            <a:ext cx="360387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select(storms,  </a:t>
            </a:r>
            <a:r>
              <a:rPr sz="2000" spc="5" dirty="0">
                <a:solidFill>
                  <a:srgbClr val="0365C0"/>
                </a:solidFill>
                <a:latin typeface="Arial"/>
                <a:cs typeface="Arial"/>
              </a:rPr>
              <a:t>starts_with("w")</a:t>
            </a:r>
            <a:r>
              <a:rPr sz="2000" spc="5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956091" y="5351328"/>
            <a:ext cx="8083623" cy="354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5" b="1" spc="5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ends_with()</a:t>
            </a:r>
            <a:r>
              <a:rPr sz="2305" spc="5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ru-RU" sz="2305" spc="5" dirty="0">
                <a:latin typeface="Arial"/>
                <a:cs typeface="Arial"/>
              </a:rPr>
              <a:t>–</a:t>
            </a:r>
            <a:r>
              <a:rPr sz="2305" spc="5" dirty="0">
                <a:latin typeface="Arial"/>
                <a:cs typeface="Arial"/>
              </a:rPr>
              <a:t> </a:t>
            </a:r>
            <a:r>
              <a:rPr lang="ru-RU" sz="2305" spc="5" dirty="0">
                <a:latin typeface="Arial"/>
                <a:cs typeface="Arial"/>
              </a:rPr>
              <a:t>Выбрать все колонки оканчивающиеся на</a:t>
            </a:r>
            <a:r>
              <a:rPr sz="2305" spc="5" dirty="0">
                <a:latin typeface="Arial"/>
                <a:cs typeface="Arial"/>
              </a:rPr>
              <a:t>…</a:t>
            </a:r>
            <a:endParaRPr sz="2300" dirty="0">
              <a:latin typeface="Arial"/>
              <a:cs typeface="Arial"/>
            </a:endParaRPr>
          </a:p>
        </p:txBody>
      </p:sp>
      <p:pic>
        <p:nvPicPr>
          <p:cNvPr id="1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8" y="5859092"/>
            <a:ext cx="8328382" cy="548212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34" y="5855917"/>
            <a:ext cx="8334729" cy="554562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025936" y="5980252"/>
            <a:ext cx="349037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select(storms,  </a:t>
            </a:r>
            <a:r>
              <a:rPr sz="2000" spc="5" dirty="0">
                <a:solidFill>
                  <a:srgbClr val="0365C0"/>
                </a:solidFill>
                <a:latin typeface="Arial"/>
                <a:cs typeface="Arial"/>
              </a:rPr>
              <a:t>ends_with("e")</a:t>
            </a:r>
            <a:r>
              <a:rPr sz="2000" spc="5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841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0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956091" y="1287613"/>
            <a:ext cx="8341514" cy="3477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60" b="1" spc="5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contains()</a:t>
            </a:r>
            <a:r>
              <a:rPr sz="2260" spc="5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ru-RU" sz="2260" spc="5" dirty="0">
                <a:latin typeface="Arial"/>
                <a:cs typeface="Arial"/>
              </a:rPr>
              <a:t>–</a:t>
            </a:r>
            <a:r>
              <a:rPr sz="2260" spc="5" dirty="0">
                <a:latin typeface="Arial"/>
                <a:cs typeface="Arial"/>
              </a:rPr>
              <a:t> </a:t>
            </a:r>
            <a:r>
              <a:rPr lang="ru-RU" sz="2260" spc="5" dirty="0">
                <a:latin typeface="Arial"/>
                <a:cs typeface="Arial"/>
              </a:rPr>
              <a:t>Выбрать все колонки имена которых содержат</a:t>
            </a:r>
            <a:r>
              <a:rPr sz="2260" spc="5" dirty="0">
                <a:latin typeface="Arial"/>
                <a:cs typeface="Arial"/>
              </a:rPr>
              <a:t>…</a:t>
            </a:r>
            <a:endParaRPr sz="2250" dirty="0">
              <a:latin typeface="Arial"/>
              <a:cs typeface="Arial"/>
            </a:endParaRPr>
          </a:p>
        </p:txBody>
      </p:sp>
      <p:pic>
        <p:nvPicPr>
          <p:cNvPr id="10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8" y="1790700"/>
            <a:ext cx="8328382" cy="548211"/>
          </a:xfrm>
          <a:prstGeom prst="rect">
            <a:avLst/>
          </a:prstGeom>
        </p:spPr>
      </p:pic>
      <p:pic>
        <p:nvPicPr>
          <p:cNvPr id="10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34" y="1787525"/>
            <a:ext cx="8334729" cy="55456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025936" y="1910188"/>
            <a:ext cx="328936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select(storms,  </a:t>
            </a:r>
            <a:r>
              <a:rPr sz="2000" spc="5" dirty="0">
                <a:solidFill>
                  <a:srgbClr val="0365C0"/>
                </a:solidFill>
                <a:latin typeface="Arial"/>
                <a:cs typeface="Arial"/>
              </a:rPr>
              <a:t>contains("d")</a:t>
            </a:r>
            <a:r>
              <a:rPr sz="2000" spc="5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56091" y="2654434"/>
            <a:ext cx="8388835" cy="330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0" b="1" spc="5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matches()</a:t>
            </a:r>
            <a:r>
              <a:rPr sz="2150" spc="5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ru-RU" sz="2150" spc="5" dirty="0">
                <a:latin typeface="Arial"/>
                <a:cs typeface="Arial"/>
              </a:rPr>
              <a:t>–</a:t>
            </a:r>
            <a:r>
              <a:rPr sz="2150" spc="5" dirty="0">
                <a:latin typeface="Arial"/>
                <a:cs typeface="Arial"/>
              </a:rPr>
              <a:t> </a:t>
            </a:r>
            <a:r>
              <a:rPr lang="ru-RU" sz="2150" spc="5" dirty="0">
                <a:latin typeface="Arial"/>
                <a:cs typeface="Arial"/>
              </a:rPr>
              <a:t>Выбрать колонки согласно регулярному выражению</a:t>
            </a:r>
            <a:endParaRPr sz="2150" dirty="0">
              <a:latin typeface="Arial"/>
              <a:cs typeface="Arial"/>
            </a:endParaRPr>
          </a:p>
        </p:txBody>
      </p:sp>
      <p:pic>
        <p:nvPicPr>
          <p:cNvPr id="10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8" y="3146831"/>
            <a:ext cx="8328382" cy="548211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34" y="3143656"/>
            <a:ext cx="8334729" cy="55456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025936" y="3262642"/>
            <a:ext cx="380809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select(storms,  </a:t>
            </a:r>
            <a:r>
              <a:rPr sz="2000" spc="5" dirty="0">
                <a:solidFill>
                  <a:srgbClr val="0365C0"/>
                </a:solidFill>
                <a:latin typeface="Arial"/>
                <a:cs typeface="Arial"/>
              </a:rPr>
              <a:t>matches("^.{4}$")</a:t>
            </a:r>
            <a:r>
              <a:rPr sz="2000" spc="5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962440" y="3998872"/>
            <a:ext cx="8777724" cy="3477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60" b="1" spc="5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one_of() </a:t>
            </a:r>
            <a:r>
              <a:rPr lang="ru-RU" sz="2260" spc="5" dirty="0">
                <a:latin typeface="Arial"/>
                <a:cs typeface="Arial"/>
              </a:rPr>
              <a:t>–</a:t>
            </a:r>
            <a:r>
              <a:rPr sz="2260" spc="5" dirty="0">
                <a:latin typeface="Arial"/>
                <a:cs typeface="Arial"/>
              </a:rPr>
              <a:t> </a:t>
            </a:r>
            <a:r>
              <a:rPr lang="ru-RU" sz="2260" spc="5" dirty="0">
                <a:latin typeface="Arial"/>
                <a:cs typeface="Arial"/>
              </a:rPr>
              <a:t>Выбрать колонки совпадающие с чем либо из набора</a:t>
            </a:r>
            <a:endParaRPr sz="2250" dirty="0">
              <a:latin typeface="Arial"/>
              <a:cs typeface="Arial"/>
            </a:endParaRPr>
          </a:p>
        </p:txBody>
      </p:sp>
      <p:pic>
        <p:nvPicPr>
          <p:cNvPr id="1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98" y="4502961"/>
            <a:ext cx="8328385" cy="548212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24" y="4499786"/>
            <a:ext cx="8334730" cy="55456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2038635" y="4619694"/>
            <a:ext cx="5939126" cy="3000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0" spc="5" dirty="0">
                <a:latin typeface="Arial"/>
                <a:cs typeface="Arial"/>
              </a:rPr>
              <a:t>select(storms,  </a:t>
            </a:r>
            <a:r>
              <a:rPr sz="1950" spc="5" dirty="0">
                <a:solidFill>
                  <a:srgbClr val="0365C0"/>
                </a:solidFill>
                <a:latin typeface="Arial"/>
                <a:cs typeface="Arial"/>
              </a:rPr>
              <a:t>one_of(c("storm",  "storms",  "Storm")</a:t>
            </a:r>
            <a:r>
              <a:rPr sz="1950" spc="5" dirty="0">
                <a:latin typeface="Arial"/>
                <a:cs typeface="Arial"/>
              </a:rPr>
              <a:t>)</a:t>
            </a:r>
            <a:endParaRPr sz="19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956091" y="5351328"/>
            <a:ext cx="9076844" cy="3477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60" b="1" spc="5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num_range()</a:t>
            </a:r>
            <a:r>
              <a:rPr sz="2260" spc="5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ru-RU" sz="2260" spc="5" dirty="0">
                <a:latin typeface="Arial"/>
                <a:cs typeface="Arial"/>
              </a:rPr>
              <a:t>–</a:t>
            </a:r>
            <a:r>
              <a:rPr sz="2260" spc="5" dirty="0">
                <a:latin typeface="Arial"/>
                <a:cs typeface="Arial"/>
              </a:rPr>
              <a:t> </a:t>
            </a:r>
            <a:r>
              <a:rPr lang="ru-RU" sz="2260" spc="5" dirty="0">
                <a:latin typeface="Arial"/>
                <a:cs typeface="Arial"/>
              </a:rPr>
              <a:t>Выбрать колонки вида </a:t>
            </a:r>
            <a:r>
              <a:rPr lang="ru-RU" sz="2260" spc="5" dirty="0" err="1">
                <a:latin typeface="Arial"/>
                <a:cs typeface="Arial"/>
              </a:rPr>
              <a:t>префик</a:t>
            </a:r>
            <a:r>
              <a:rPr lang="en-US" sz="2260" spc="5" dirty="0">
                <a:latin typeface="Arial"/>
                <a:cs typeface="Arial"/>
              </a:rPr>
              <a:t>c</a:t>
            </a:r>
            <a:r>
              <a:rPr lang="ru-RU" sz="2260" spc="5" dirty="0">
                <a:latin typeface="Arial"/>
                <a:cs typeface="Arial"/>
              </a:rPr>
              <a:t>+число (</a:t>
            </a:r>
            <a:r>
              <a:rPr lang="en-US" sz="2260" spc="5" dirty="0">
                <a:latin typeface="Arial"/>
                <a:cs typeface="Arial"/>
              </a:rPr>
              <a:t>x1,x2,x3 …)</a:t>
            </a:r>
            <a:endParaRPr sz="2250" dirty="0">
              <a:latin typeface="Arial"/>
              <a:cs typeface="Arial"/>
            </a:endParaRPr>
          </a:p>
        </p:txBody>
      </p:sp>
      <p:pic>
        <p:nvPicPr>
          <p:cNvPr id="1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8" y="5859092"/>
            <a:ext cx="8328382" cy="548212"/>
          </a:xfrm>
          <a:prstGeom prst="rect">
            <a:avLst/>
          </a:prstGeom>
        </p:spPr>
      </p:pic>
      <p:pic>
        <p:nvPicPr>
          <p:cNvPr id="11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34" y="5855917"/>
            <a:ext cx="8334729" cy="554562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025935" y="5980252"/>
            <a:ext cx="41883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select(storms,  </a:t>
            </a:r>
            <a:r>
              <a:rPr sz="2000" spc="5" dirty="0">
                <a:solidFill>
                  <a:srgbClr val="0365C0"/>
                </a:solidFill>
                <a:latin typeface="Arial"/>
                <a:cs typeface="Arial"/>
              </a:rPr>
              <a:t>num_range("x",  1:5)</a:t>
            </a:r>
            <a:r>
              <a:rPr sz="2000" spc="5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86FD11AB-3D49-2545-96F4-73E030319274}"/>
              </a:ext>
            </a:extLst>
          </p:cNvPr>
          <p:cNvSpPr txBox="1"/>
          <p:nvPr/>
        </p:nvSpPr>
        <p:spPr>
          <a:xfrm>
            <a:off x="1013148" y="266565"/>
            <a:ext cx="10822258" cy="7162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54" spc="5" dirty="0">
                <a:latin typeface="Arial"/>
                <a:cs typeface="Arial"/>
              </a:rPr>
              <a:t>Вспомогательные функции для </a:t>
            </a:r>
            <a:r>
              <a:rPr sz="4654" spc="5" dirty="0">
                <a:latin typeface="Arial"/>
                <a:cs typeface="Arial"/>
              </a:rPr>
              <a:t>select()</a:t>
            </a:r>
            <a:endParaRPr sz="46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4090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42" y="2254333"/>
            <a:ext cx="3968471" cy="3060485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283" y="2851334"/>
            <a:ext cx="6335434" cy="2411162"/>
          </a:xfrm>
          <a:prstGeom prst="rect">
            <a:avLst/>
          </a:prstGeom>
        </p:spPr>
      </p:pic>
      <p:pic>
        <p:nvPicPr>
          <p:cNvPr id="1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177" y="2850814"/>
            <a:ext cx="1157279" cy="73641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607987" y="1077262"/>
            <a:ext cx="6984284" cy="7031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569" spc="5" dirty="0">
                <a:latin typeface="Arial"/>
                <a:cs typeface="Arial"/>
              </a:rPr>
              <a:t>есть в шпаргалке по </a:t>
            </a:r>
            <a:r>
              <a:rPr lang="en-US" sz="4569" spc="5" dirty="0" err="1">
                <a:latin typeface="Arial"/>
                <a:cs typeface="Arial"/>
              </a:rPr>
              <a:t>dplyr</a:t>
            </a:r>
            <a:endParaRPr sz="4550" dirty="0">
              <a:latin typeface="Arial"/>
              <a:cs typeface="Arial"/>
            </a:endParaRPr>
          </a:p>
        </p:txBody>
      </p:sp>
      <p:pic>
        <p:nvPicPr>
          <p:cNvPr id="1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962" y="2832286"/>
            <a:ext cx="4633907" cy="2474657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12" y="2851191"/>
            <a:ext cx="4565330" cy="2412830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D3F40862-4092-074B-AB1A-D2FF5A36745F}"/>
              </a:ext>
            </a:extLst>
          </p:cNvPr>
          <p:cNvSpPr txBox="1"/>
          <p:nvPr/>
        </p:nvSpPr>
        <p:spPr>
          <a:xfrm>
            <a:off x="1013148" y="266565"/>
            <a:ext cx="10822258" cy="7162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54" spc="5" dirty="0">
                <a:latin typeface="Arial"/>
                <a:cs typeface="Arial"/>
              </a:rPr>
              <a:t>Вспомогательные функции для </a:t>
            </a:r>
            <a:r>
              <a:rPr sz="4654" spc="5" dirty="0">
                <a:latin typeface="Arial"/>
                <a:cs typeface="Arial"/>
              </a:rPr>
              <a:t>select()</a:t>
            </a:r>
            <a:endParaRPr sz="46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912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085995" y="526417"/>
            <a:ext cx="4402552" cy="7300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744" spc="5" dirty="0">
                <a:solidFill>
                  <a:srgbClr val="005493"/>
                </a:solidFill>
                <a:latin typeface="Arial"/>
                <a:cs typeface="Arial"/>
              </a:rPr>
              <a:t>Как вы думаете</a:t>
            </a:r>
            <a:endParaRPr sz="47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860848" y="1875219"/>
            <a:ext cx="9517862" cy="8579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675" spc="5" dirty="0">
                <a:solidFill>
                  <a:srgbClr val="005493"/>
                </a:solidFill>
                <a:latin typeface="Arial"/>
                <a:cs typeface="Arial"/>
              </a:rPr>
              <a:t>Что НЕ является верным способом одновременно выбрать</a:t>
            </a:r>
            <a:br>
              <a:rPr lang="ru-RU" sz="2675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2675" spc="5" dirty="0">
                <a:solidFill>
                  <a:srgbClr val="005493"/>
                </a:solidFill>
                <a:latin typeface="Arial"/>
                <a:cs typeface="Arial"/>
              </a:rPr>
              <a:t> колонки </a:t>
            </a:r>
            <a:r>
              <a:rPr sz="2675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name</a:t>
            </a:r>
            <a:r>
              <a:rPr sz="2675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lang="ru-RU" sz="2675" spc="5" dirty="0">
                <a:solidFill>
                  <a:srgbClr val="005493"/>
                </a:solidFill>
                <a:latin typeface="Arial"/>
                <a:cs typeface="Arial"/>
              </a:rPr>
              <a:t>и</a:t>
            </a:r>
            <a:r>
              <a:rPr sz="2675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2675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n</a:t>
            </a:r>
            <a:r>
              <a:rPr sz="2900" spc="5" dirty="0">
                <a:solidFill>
                  <a:srgbClr val="005493"/>
                </a:solidFill>
                <a:latin typeface="Arial"/>
                <a:cs typeface="Arial"/>
              </a:rPr>
              <a:t>?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60847" y="3146997"/>
            <a:ext cx="6285952" cy="4193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25" spc="5" dirty="0">
                <a:solidFill>
                  <a:srgbClr val="164F86"/>
                </a:solidFill>
                <a:latin typeface="Arial"/>
                <a:cs typeface="Arial"/>
              </a:rPr>
              <a:t>select(babynames,  -c(year,  sex,  prop))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60848" y="3947041"/>
            <a:ext cx="4426533" cy="4193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25" spc="5" dirty="0">
                <a:solidFill>
                  <a:srgbClr val="164F86"/>
                </a:solidFill>
                <a:latin typeface="Arial"/>
                <a:cs typeface="Arial"/>
              </a:rPr>
              <a:t>select(babynames,  name:n)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60847" y="4747085"/>
            <a:ext cx="5612755" cy="4193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25" spc="5" dirty="0">
                <a:solidFill>
                  <a:srgbClr val="164F86"/>
                </a:solidFill>
                <a:latin typeface="Arial"/>
                <a:cs typeface="Arial"/>
              </a:rPr>
              <a:t>select(babynames,  starts_with("n"))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60848" y="5547129"/>
            <a:ext cx="5512086" cy="4193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25" spc="5" dirty="0">
                <a:solidFill>
                  <a:srgbClr val="164F86"/>
                </a:solidFill>
                <a:latin typeface="Arial"/>
                <a:cs typeface="Arial"/>
              </a:rPr>
              <a:t>select(babynames,  ends_with("n"))</a:t>
            </a:r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8993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62573" y="2648005"/>
            <a:ext cx="3280065" cy="153888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0000" spc="5" dirty="0">
                <a:solidFill>
                  <a:srgbClr val="F0F0F0"/>
                </a:solidFill>
                <a:latin typeface="Arial"/>
                <a:cs typeface="Arial"/>
              </a:rPr>
              <a:t>filter()</a:t>
            </a:r>
            <a:endParaRPr sz="10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352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59408" y="752663"/>
            <a:ext cx="3162084" cy="7323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759" spc="5" dirty="0">
                <a:latin typeface="Arial"/>
                <a:cs typeface="Arial"/>
              </a:rPr>
              <a:t>babynames</a:t>
            </a:r>
            <a:endParaRPr sz="47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414673" y="2088611"/>
            <a:ext cx="7695376" cy="8517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latin typeface="Arial"/>
                <a:cs typeface="Arial"/>
              </a:rPr>
              <a:t>Имена младенцев рожденных в США</a:t>
            </a:r>
            <a:endParaRPr sz="2750" dirty="0">
              <a:latin typeface="Arial"/>
              <a:cs typeface="Arial"/>
            </a:endParaRPr>
          </a:p>
          <a:p>
            <a:r>
              <a:rPr lang="ru-RU" sz="2745" spc="5" dirty="0">
                <a:latin typeface="Arial"/>
                <a:cs typeface="Arial"/>
              </a:rPr>
              <a:t>с </a:t>
            </a:r>
            <a:r>
              <a:rPr sz="2745" spc="5" dirty="0">
                <a:latin typeface="Arial"/>
                <a:cs typeface="Arial"/>
              </a:rPr>
              <a:t>1880 </a:t>
            </a:r>
            <a:r>
              <a:rPr lang="ru-RU" sz="2745" spc="5" dirty="0">
                <a:latin typeface="Arial"/>
                <a:cs typeface="Arial"/>
              </a:rPr>
              <a:t>до</a:t>
            </a:r>
            <a:r>
              <a:rPr sz="2745" spc="5" dirty="0">
                <a:latin typeface="Arial"/>
                <a:cs typeface="Arial"/>
              </a:rPr>
              <a:t> 2015. </a:t>
            </a:r>
            <a:r>
              <a:rPr lang="ru-RU" sz="2745" spc="5" dirty="0">
                <a:latin typeface="Arial"/>
                <a:cs typeface="Arial"/>
              </a:rPr>
              <a:t>Содержит </a:t>
            </a:r>
            <a:r>
              <a:rPr sz="2745" spc="5" dirty="0">
                <a:latin typeface="Arial"/>
                <a:cs typeface="Arial"/>
              </a:rPr>
              <a:t>1.8</a:t>
            </a:r>
            <a:r>
              <a:rPr lang="ru-RU" sz="2745" spc="5" dirty="0">
                <a:latin typeface="Arial"/>
                <a:cs typeface="Arial"/>
              </a:rPr>
              <a:t> миллиона</a:t>
            </a:r>
            <a:r>
              <a:rPr sz="2745" spc="5" dirty="0">
                <a:latin typeface="Arial"/>
                <a:cs typeface="Arial"/>
              </a:rPr>
              <a:t> </a:t>
            </a:r>
            <a:r>
              <a:rPr lang="ru-RU" sz="2745" spc="5" dirty="0">
                <a:latin typeface="Arial"/>
                <a:cs typeface="Arial"/>
              </a:rPr>
              <a:t>строк</a:t>
            </a:r>
            <a:r>
              <a:rPr sz="2745" spc="5" dirty="0">
                <a:latin typeface="Arial"/>
                <a:cs typeface="Arial"/>
              </a:rPr>
              <a:t>.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848" y="3254410"/>
            <a:ext cx="6476024" cy="749106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73" y="3251235"/>
            <a:ext cx="6482375" cy="75545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4743545" y="3478210"/>
            <a:ext cx="2754280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library(babynames)</a:t>
            </a:r>
            <a:endParaRPr sz="2500" dirty="0">
              <a:latin typeface="Arial"/>
              <a:cs typeface="Arial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69EADA62-F58D-405B-99F9-FD761B14878F}"/>
              </a:ext>
            </a:extLst>
          </p:cNvPr>
          <p:cNvGrpSpPr/>
          <p:nvPr/>
        </p:nvGrpSpPr>
        <p:grpSpPr>
          <a:xfrm>
            <a:off x="1105564" y="2320014"/>
            <a:ext cx="2064224" cy="1595964"/>
            <a:chOff x="2107217" y="5390102"/>
            <a:chExt cx="2169342" cy="1677236"/>
          </a:xfrm>
        </p:grpSpPr>
        <p:pic>
          <p:nvPicPr>
            <p:cNvPr id="21" name="Image">
              <a:extLst>
                <a:ext uri="{FF2B5EF4-FFF2-40B4-BE49-F238E27FC236}">
                  <a16:creationId xmlns:a16="http://schemas.microsoft.com/office/drawing/2014/main" id="{0D6D425D-3E6D-4E02-9052-E3F6863E1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0936" y="5396966"/>
              <a:ext cx="1815623" cy="1379872"/>
            </a:xfrm>
            <a:prstGeom prst="rect">
              <a:avLst/>
            </a:prstGeom>
          </p:spPr>
        </p:pic>
        <p:pic>
          <p:nvPicPr>
            <p:cNvPr id="22" name="Image">
              <a:extLst>
                <a:ext uri="{FF2B5EF4-FFF2-40B4-BE49-F238E27FC236}">
                  <a16:creationId xmlns:a16="http://schemas.microsoft.com/office/drawing/2014/main" id="{BE987BDF-3128-4A02-8D5B-A848A293C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2779" y="5687464"/>
              <a:ext cx="1815622" cy="1089374"/>
            </a:xfrm>
            <a:prstGeom prst="rect">
              <a:avLst/>
            </a:prstGeom>
          </p:spPr>
        </p:pic>
        <p:pic>
          <p:nvPicPr>
            <p:cNvPr id="26" name="Image">
              <a:extLst>
                <a:ext uri="{FF2B5EF4-FFF2-40B4-BE49-F238E27FC236}">
                  <a16:creationId xmlns:a16="http://schemas.microsoft.com/office/drawing/2014/main" id="{4D56E4F8-6373-4BA6-BAE0-AE92BB4B9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217" y="5390102"/>
              <a:ext cx="654694" cy="653575"/>
            </a:xfrm>
            <a:prstGeom prst="rect">
              <a:avLst/>
            </a:prstGeom>
          </p:spPr>
        </p:pic>
        <p:pic>
          <p:nvPicPr>
            <p:cNvPr id="27" name="Image">
              <a:extLst>
                <a:ext uri="{FF2B5EF4-FFF2-40B4-BE49-F238E27FC236}">
                  <a16:creationId xmlns:a16="http://schemas.microsoft.com/office/drawing/2014/main" id="{357B5991-7E38-4AAB-850E-08D71A144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434" y="6776838"/>
              <a:ext cx="344968" cy="290500"/>
            </a:xfrm>
            <a:prstGeom prst="rect">
              <a:avLst/>
            </a:prstGeom>
          </p:spPr>
        </p:pic>
        <p:pic>
          <p:nvPicPr>
            <p:cNvPr id="28" name="Image">
              <a:extLst>
                <a:ext uri="{FF2B5EF4-FFF2-40B4-BE49-F238E27FC236}">
                  <a16:creationId xmlns:a16="http://schemas.microsoft.com/office/drawing/2014/main" id="{7ABDE1DC-DE67-4381-B26F-9EE8E1FD8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967" y="5687464"/>
              <a:ext cx="1815622" cy="1379873"/>
            </a:xfrm>
            <a:prstGeom prst="rect">
              <a:avLst/>
            </a:prstGeom>
          </p:spPr>
        </p:pic>
        <p:pic>
          <p:nvPicPr>
            <p:cNvPr id="29" name="Image">
              <a:extLst>
                <a:ext uri="{FF2B5EF4-FFF2-40B4-BE49-F238E27FC236}">
                  <a16:creationId xmlns:a16="http://schemas.microsoft.com/office/drawing/2014/main" id="{546B80FE-7E57-417A-90D0-079F8B558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967" y="5687464"/>
              <a:ext cx="1815622" cy="1089374"/>
            </a:xfrm>
            <a:prstGeom prst="rect">
              <a:avLst/>
            </a:prstGeom>
          </p:spPr>
        </p:pic>
        <p:pic>
          <p:nvPicPr>
            <p:cNvPr id="30" name="Image">
              <a:extLst>
                <a:ext uri="{FF2B5EF4-FFF2-40B4-BE49-F238E27FC236}">
                  <a16:creationId xmlns:a16="http://schemas.microsoft.com/office/drawing/2014/main" id="{9008E933-3CAF-4DAE-BDA2-03F57CF08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434" y="5433277"/>
              <a:ext cx="344968" cy="290500"/>
            </a:xfrm>
            <a:prstGeom prst="rect">
              <a:avLst/>
            </a:prstGeom>
          </p:spPr>
        </p:pic>
        <p:sp>
          <p:nvSpPr>
            <p:cNvPr id="31" name="text 1">
              <a:extLst>
                <a:ext uri="{FF2B5EF4-FFF2-40B4-BE49-F238E27FC236}">
                  <a16:creationId xmlns:a16="http://schemas.microsoft.com/office/drawing/2014/main" id="{9F795057-4042-4FB9-AB92-4E140796F2CB}"/>
                </a:ext>
              </a:extLst>
            </p:cNvPr>
            <p:cNvSpPr txBox="1"/>
            <p:nvPr/>
          </p:nvSpPr>
          <p:spPr>
            <a:xfrm>
              <a:off x="2348875" y="6164513"/>
              <a:ext cx="1494271" cy="353033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r>
                <a:rPr sz="2183" spc="5" dirty="0">
                  <a:solidFill>
                    <a:srgbClr val="7A4300"/>
                  </a:solidFill>
                  <a:latin typeface="Arial"/>
                  <a:cs typeface="Arial"/>
                </a:rPr>
                <a:t>R  package</a:t>
              </a:r>
              <a:endParaRPr sz="2183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565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289607" y="752663"/>
            <a:ext cx="1641796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filter()</a:t>
            </a:r>
            <a:endParaRPr sz="5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688781" y="1733253"/>
            <a:ext cx="9530622" cy="422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45" spc="5" dirty="0">
                <a:latin typeface="Arial"/>
                <a:cs typeface="Arial"/>
              </a:rPr>
              <a:t>Выбрать строки соответствующие логическому критерию</a:t>
            </a:r>
            <a:r>
              <a:rPr sz="2745" spc="5" dirty="0">
                <a:latin typeface="Arial"/>
                <a:cs typeface="Arial"/>
              </a:rPr>
              <a:t>.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1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05" y="2299334"/>
            <a:ext cx="8819335" cy="808544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29" y="2296159"/>
            <a:ext cx="8825684" cy="81489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867198" y="2543016"/>
            <a:ext cx="2342629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filter(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.data, </a:t>
            </a:r>
            <a:r>
              <a:rPr lang="ru-RU" sz="2350" spc="5" dirty="0">
                <a:solidFill>
                  <a:srgbClr val="0365C0"/>
                </a:solidFill>
                <a:latin typeface="Arial"/>
                <a:cs typeface="Arial"/>
              </a:rPr>
              <a:t>  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 …  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 dirty="0">
              <a:latin typeface="Arial"/>
              <a:cs typeface="Arial"/>
            </a:endParaRPr>
          </a:p>
        </p:txBody>
      </p:sp>
      <p:pic>
        <p:nvPicPr>
          <p:cNvPr id="1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27" y="2999469"/>
            <a:ext cx="4131921" cy="223385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3603714" y="3758375"/>
            <a:ext cx="3835024" cy="13865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85" b="1" spc="5" dirty="0">
                <a:solidFill>
                  <a:srgbClr val="FFFFFF"/>
                </a:solidFill>
                <a:latin typeface="Arial"/>
                <a:cs typeface="Arial"/>
              </a:rPr>
              <a:t>одно или более условий</a:t>
            </a:r>
            <a:endParaRPr sz="2150" dirty="0">
              <a:latin typeface="Arial"/>
              <a:cs typeface="Arial"/>
            </a:endParaRPr>
          </a:p>
          <a:p>
            <a:r>
              <a:rPr sz="2260" spc="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ru-RU" sz="2260" spc="5" dirty="0">
                <a:solidFill>
                  <a:srgbClr val="FFFFFF"/>
                </a:solidFill>
                <a:latin typeface="Arial"/>
                <a:cs typeface="Arial"/>
              </a:rPr>
              <a:t>функция возвращает все </a:t>
            </a:r>
            <a:br>
              <a:rPr lang="ru-RU" sz="2260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260" spc="5" dirty="0">
                <a:solidFill>
                  <a:srgbClr val="FFFFFF"/>
                </a:solidFill>
                <a:latin typeface="Arial"/>
                <a:cs typeface="Arial"/>
              </a:rPr>
              <a:t>строки для которых условие</a:t>
            </a:r>
            <a:br>
              <a:rPr lang="ru-RU" sz="2260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260" spc="5" dirty="0">
                <a:solidFill>
                  <a:srgbClr val="FFFFFF"/>
                </a:solidFill>
                <a:latin typeface="Arial"/>
                <a:cs typeface="Arial"/>
              </a:rPr>
              <a:t>возвращает </a:t>
            </a:r>
            <a:r>
              <a:rPr lang="en" sz="2305" spc="5" dirty="0">
                <a:solidFill>
                  <a:srgbClr val="FFFFFF"/>
                </a:solidFill>
                <a:latin typeface="Arial"/>
                <a:cs typeface="Arial"/>
              </a:rPr>
              <a:t>TRUE)</a:t>
            </a:r>
            <a:endParaRPr lang="en" sz="2300" dirty="0">
              <a:latin typeface="Arial"/>
              <a:cs typeface="Arial"/>
            </a:endParaRPr>
          </a:p>
        </p:txBody>
      </p:sp>
      <p:pic>
        <p:nvPicPr>
          <p:cNvPr id="1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8" y="2904623"/>
            <a:ext cx="2756884" cy="2328699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87258" y="4214532"/>
            <a:ext cx="2572051" cy="6217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ru-RU" sz="2020" b="1" spc="5" dirty="0">
                <a:solidFill>
                  <a:srgbClr val="FFFFFF"/>
                </a:solidFill>
                <a:latin typeface="Arial"/>
                <a:cs typeface="Arial"/>
              </a:rPr>
              <a:t>Трансформируемая</a:t>
            </a:r>
            <a:br>
              <a:rPr lang="ru-RU" sz="202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020" b="1" spc="5" dirty="0">
                <a:solidFill>
                  <a:srgbClr val="FFFFFF"/>
                </a:solidFill>
                <a:latin typeface="Arial"/>
                <a:cs typeface="Arial"/>
              </a:rPr>
              <a:t>таблица</a:t>
            </a:r>
            <a:endParaRPr sz="23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2362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9" y="2815176"/>
            <a:ext cx="8819335" cy="808544"/>
          </a:xfrm>
          <a:prstGeom prst="rect">
            <a:avLst/>
          </a:prstGeom>
        </p:spPr>
      </p:pic>
      <p:pic>
        <p:nvPicPr>
          <p:cNvPr id="1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514" y="2812002"/>
            <a:ext cx="8825684" cy="81489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945682" y="3058859"/>
            <a:ext cx="2174634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filter(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.data,  …  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428" y="280101"/>
            <a:ext cx="12191144" cy="7277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4729" spc="5" dirty="0">
                <a:latin typeface="Arial"/>
                <a:cs typeface="Arial"/>
              </a:rPr>
              <a:t>Общий синтаксис функций </a:t>
            </a:r>
            <a:r>
              <a:rPr lang="en-US" sz="4729" spc="5" dirty="0" err="1">
                <a:latin typeface="Arial"/>
                <a:cs typeface="Arial"/>
              </a:rPr>
              <a:t>dplyr</a:t>
            </a:r>
            <a:endParaRPr sz="47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660056" y="1448390"/>
            <a:ext cx="9768916" cy="11403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380" spc="5" dirty="0">
                <a:latin typeface="Arial"/>
                <a:cs typeface="Arial"/>
              </a:rPr>
              <a:t>Первым аргументом каждой функции является таблица над которой</a:t>
            </a:r>
          </a:p>
          <a:p>
            <a:r>
              <a:rPr lang="ru-RU" sz="2380" spc="5" dirty="0">
                <a:latin typeface="Arial"/>
                <a:cs typeface="Arial"/>
              </a:rPr>
              <a:t>будут проводится трансформации а результатом функции всегда </a:t>
            </a:r>
          </a:p>
          <a:p>
            <a:r>
              <a:rPr lang="ru-RU" sz="2380" spc="5" dirty="0">
                <a:latin typeface="Arial"/>
                <a:cs typeface="Arial"/>
              </a:rPr>
              <a:t>является новая таблица (</a:t>
            </a:r>
            <a:r>
              <a:rPr lang="en-US" sz="2426" spc="5" dirty="0" err="1">
                <a:latin typeface="Arial"/>
                <a:cs typeface="Arial"/>
              </a:rPr>
              <a:t>tibble</a:t>
            </a:r>
            <a:r>
              <a:rPr lang="ru-RU" sz="2380" spc="5" dirty="0">
                <a:latin typeface="Arial"/>
                <a:cs typeface="Arial"/>
              </a:rPr>
              <a:t>)</a:t>
            </a:r>
            <a:r>
              <a:rPr sz="2650" spc="5" dirty="0">
                <a:latin typeface="Arial"/>
                <a:cs typeface="Arial"/>
              </a:rPr>
              <a:t>.</a:t>
            </a:r>
            <a:endParaRPr sz="2650" dirty="0">
              <a:latin typeface="Arial"/>
              <a:cs typeface="Arial"/>
            </a:endParaRPr>
          </a:p>
        </p:txBody>
      </p:sp>
      <p:pic>
        <p:nvPicPr>
          <p:cNvPr id="1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029" y="3475208"/>
            <a:ext cx="7043236" cy="227492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544171" y="4587241"/>
            <a:ext cx="3304111" cy="6471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ru-RU" sz="1855" b="1" spc="5" dirty="0">
                <a:solidFill>
                  <a:srgbClr val="FFFFFF"/>
                </a:solidFill>
                <a:latin typeface="Arial"/>
                <a:cs typeface="Arial"/>
              </a:rPr>
              <a:t>специфичные для функции</a:t>
            </a:r>
            <a:endParaRPr sz="1850" dirty="0">
              <a:latin typeface="Arial"/>
              <a:cs typeface="Arial"/>
            </a:endParaRPr>
          </a:p>
          <a:p>
            <a:pPr marL="374633" algn="ctr"/>
            <a:r>
              <a:rPr lang="ru-RU" sz="2350" b="1" spc="5" dirty="0">
                <a:solidFill>
                  <a:srgbClr val="FFFFFF"/>
                </a:solidFill>
                <a:latin typeface="Arial"/>
                <a:cs typeface="Arial"/>
              </a:rPr>
              <a:t>аргументы</a:t>
            </a:r>
            <a:endParaRPr sz="2350" dirty="0">
              <a:latin typeface="Arial"/>
              <a:cs typeface="Arial"/>
            </a:endParaRPr>
          </a:p>
        </p:txBody>
      </p:sp>
      <p:pic>
        <p:nvPicPr>
          <p:cNvPr id="1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69" y="3533147"/>
            <a:ext cx="3408324" cy="2216987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911607" y="4612671"/>
            <a:ext cx="2219197" cy="6217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20" b="1" spc="5" dirty="0" err="1">
                <a:solidFill>
                  <a:srgbClr val="FFFFFF"/>
                </a:solidFill>
                <a:latin typeface="Arial"/>
                <a:cs typeface="Arial"/>
              </a:rPr>
              <a:t>трансформи</a:t>
            </a:r>
            <a:r>
              <a:rPr lang="ru-RU" sz="2020" b="1" spc="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br>
              <a:rPr lang="ru-RU" sz="202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020" b="1" spc="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lang="ru-RU" sz="2020" b="1" spc="5" dirty="0" err="1">
                <a:solidFill>
                  <a:srgbClr val="FFFFFF"/>
                </a:solidFill>
                <a:latin typeface="Arial"/>
                <a:cs typeface="Arial"/>
              </a:rPr>
              <a:t>руемая</a:t>
            </a:r>
            <a:r>
              <a:rPr lang="ru-RU" sz="2020" b="1" spc="5" dirty="0">
                <a:solidFill>
                  <a:srgbClr val="FFFFFF"/>
                </a:solidFill>
                <a:latin typeface="Arial"/>
                <a:cs typeface="Arial"/>
              </a:rPr>
              <a:t> таблица</a:t>
            </a:r>
            <a:endParaRPr sz="2350" dirty="0">
              <a:latin typeface="Arial"/>
              <a:cs typeface="Arial"/>
            </a:endParaRPr>
          </a:p>
        </p:txBody>
      </p:sp>
      <p:pic>
        <p:nvPicPr>
          <p:cNvPr id="1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515" y="3518861"/>
            <a:ext cx="2812852" cy="2231273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2098754" y="4786071"/>
            <a:ext cx="2174634" cy="354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305" b="1" spc="5" dirty="0">
                <a:solidFill>
                  <a:srgbClr val="FFFFFF"/>
                </a:solidFill>
                <a:latin typeface="Arial"/>
                <a:cs typeface="Arial"/>
              </a:rPr>
              <a:t>Функция </a:t>
            </a:r>
            <a:r>
              <a:rPr sz="2305" b="1" spc="5" dirty="0" err="1">
                <a:solidFill>
                  <a:srgbClr val="FFFFFF"/>
                </a:solidFill>
                <a:latin typeface="Arial"/>
                <a:cs typeface="Arial"/>
              </a:rPr>
              <a:t>dplyr</a:t>
            </a:r>
            <a:r>
              <a:rPr sz="2305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2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3220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797352" y="3802355"/>
            <a:ext cx="501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495803" y="3802355"/>
            <a:ext cx="40107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sex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81555" y="3802355"/>
            <a:ext cx="6437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337174" y="3802355"/>
            <a:ext cx="1433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10227" y="3802355"/>
            <a:ext cx="5155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prop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784653" y="4246823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610095" y="4246824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232351" y="4246824"/>
            <a:ext cx="64280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Mary 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153036" y="4246823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7065</a:t>
            </a:r>
            <a:endParaRPr sz="19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921332" y="4246823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0.0724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784653" y="468494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610095" y="4684943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219652" y="4684943"/>
            <a:ext cx="60208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Anna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153036" y="468494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2604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4921332" y="4684942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0.0267</a:t>
            </a:r>
            <a:endParaRPr sz="19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784653" y="5129411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610095" y="5129412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149807" y="5129412"/>
            <a:ext cx="74315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Emma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4153036" y="5129411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2003</a:t>
            </a:r>
            <a:endParaRPr sz="19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4921332" y="5129411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0.0205</a:t>
            </a:r>
            <a:endParaRPr sz="19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784653" y="557388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2610095" y="5573880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003767" y="5573880"/>
            <a:ext cx="1036502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Elizabeth</a:t>
            </a:r>
            <a:endParaRPr sz="195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153036" y="557388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1939</a:t>
            </a:r>
            <a:endParaRPr sz="19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4921332" y="5573880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0.0199</a:t>
            </a:r>
            <a:endParaRPr sz="19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1784653" y="601199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2610095" y="6012000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3124409" y="6012000"/>
            <a:ext cx="78931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Amelia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4216532" y="6012000"/>
            <a:ext cx="4299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221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8" name="text 1"/>
          <p:cNvSpPr txBox="1"/>
          <p:nvPr/>
        </p:nvSpPr>
        <p:spPr>
          <a:xfrm>
            <a:off x="4857837" y="6012000"/>
            <a:ext cx="9005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0.00226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9" name="text 1"/>
          <p:cNvSpPr txBox="1"/>
          <p:nvPr/>
        </p:nvSpPr>
        <p:spPr>
          <a:xfrm>
            <a:off x="1784653" y="645646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0" name="text 1"/>
          <p:cNvSpPr txBox="1"/>
          <p:nvPr/>
        </p:nvSpPr>
        <p:spPr>
          <a:xfrm>
            <a:off x="2610095" y="6456468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1" name="text 1"/>
          <p:cNvSpPr txBox="1"/>
          <p:nvPr/>
        </p:nvSpPr>
        <p:spPr>
          <a:xfrm>
            <a:off x="3137107" y="6456468"/>
            <a:ext cx="75886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Bertha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2" name="text 1"/>
          <p:cNvSpPr txBox="1"/>
          <p:nvPr/>
        </p:nvSpPr>
        <p:spPr>
          <a:xfrm>
            <a:off x="4153036" y="645646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1320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3" name="text 1"/>
          <p:cNvSpPr txBox="1"/>
          <p:nvPr/>
        </p:nvSpPr>
        <p:spPr>
          <a:xfrm>
            <a:off x="4921332" y="6456468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0.0135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4" name="text 1"/>
          <p:cNvSpPr txBox="1"/>
          <p:nvPr/>
        </p:nvSpPr>
        <p:spPr>
          <a:xfrm>
            <a:off x="1784653" y="690117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5" name="text 1"/>
          <p:cNvSpPr txBox="1"/>
          <p:nvPr/>
        </p:nvSpPr>
        <p:spPr>
          <a:xfrm>
            <a:off x="2578348" y="6901177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4" name="text 1"/>
          <p:cNvSpPr txBox="1"/>
          <p:nvPr/>
        </p:nvSpPr>
        <p:spPr>
          <a:xfrm>
            <a:off x="3092661" y="6901177"/>
            <a:ext cx="8332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William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5" name="text 1"/>
          <p:cNvSpPr txBox="1"/>
          <p:nvPr/>
        </p:nvSpPr>
        <p:spPr>
          <a:xfrm>
            <a:off x="4153036" y="690117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8524</a:t>
            </a:r>
            <a:endParaRPr sz="1950">
              <a:latin typeface="Arial"/>
              <a:cs typeface="Arial"/>
            </a:endParaRPr>
          </a:p>
        </p:txBody>
      </p:sp>
      <p:sp>
        <p:nvSpPr>
          <p:cNvPr id="146" name="text 1"/>
          <p:cNvSpPr txBox="1"/>
          <p:nvPr/>
        </p:nvSpPr>
        <p:spPr>
          <a:xfrm>
            <a:off x="4921332" y="6901177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0.0787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62" y="3695682"/>
            <a:ext cx="4122187" cy="3162078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147" name="text 1"/>
          <p:cNvSpPr txBox="1"/>
          <p:nvPr/>
        </p:nvSpPr>
        <p:spPr>
          <a:xfrm>
            <a:off x="5289607" y="752663"/>
            <a:ext cx="1641796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filter()</a:t>
            </a:r>
            <a:endParaRPr sz="5000">
              <a:latin typeface="Arial"/>
              <a:cs typeface="Arial"/>
            </a:endParaRPr>
          </a:p>
        </p:txBody>
      </p:sp>
      <p:sp>
        <p:nvSpPr>
          <p:cNvPr id="149" name="text 1"/>
          <p:cNvSpPr txBox="1"/>
          <p:nvPr/>
        </p:nvSpPr>
        <p:spPr>
          <a:xfrm>
            <a:off x="2946621" y="3325820"/>
            <a:ext cx="1631216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5" spc="5" dirty="0">
                <a:solidFill>
                  <a:srgbClr val="A6AAA9"/>
                </a:solidFill>
                <a:latin typeface="Arial"/>
                <a:cs typeface="Arial"/>
              </a:rPr>
              <a:t>babynames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1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385" y="4383179"/>
            <a:ext cx="377232" cy="231428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76" y="3721080"/>
            <a:ext cx="4071391" cy="1777875"/>
          </a:xfrm>
          <a:prstGeom prst="rect">
            <a:avLst/>
          </a:prstGeom>
        </p:spPr>
      </p:pic>
      <p:sp>
        <p:nvSpPr>
          <p:cNvPr id="150" name="text 1"/>
          <p:cNvSpPr txBox="1"/>
          <p:nvPr/>
        </p:nvSpPr>
        <p:spPr>
          <a:xfrm>
            <a:off x="6553168" y="3802355"/>
            <a:ext cx="501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1" name="text 1"/>
          <p:cNvSpPr txBox="1"/>
          <p:nvPr/>
        </p:nvSpPr>
        <p:spPr>
          <a:xfrm>
            <a:off x="7251619" y="3802355"/>
            <a:ext cx="40107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sex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2" name="text 1"/>
          <p:cNvSpPr txBox="1"/>
          <p:nvPr/>
        </p:nvSpPr>
        <p:spPr>
          <a:xfrm>
            <a:off x="7937371" y="3802355"/>
            <a:ext cx="6437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3" name="text 1"/>
          <p:cNvSpPr txBox="1"/>
          <p:nvPr/>
        </p:nvSpPr>
        <p:spPr>
          <a:xfrm>
            <a:off x="9092990" y="3802355"/>
            <a:ext cx="1433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4" name="text 1"/>
          <p:cNvSpPr txBox="1"/>
          <p:nvPr/>
        </p:nvSpPr>
        <p:spPr>
          <a:xfrm>
            <a:off x="9766043" y="3802355"/>
            <a:ext cx="5155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prop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5" name="text 1"/>
          <p:cNvSpPr txBox="1"/>
          <p:nvPr/>
        </p:nvSpPr>
        <p:spPr>
          <a:xfrm>
            <a:off x="6540469" y="4246823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56" name="text 1"/>
          <p:cNvSpPr txBox="1"/>
          <p:nvPr/>
        </p:nvSpPr>
        <p:spPr>
          <a:xfrm>
            <a:off x="7365911" y="4246824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7" name="text 1"/>
          <p:cNvSpPr txBox="1"/>
          <p:nvPr/>
        </p:nvSpPr>
        <p:spPr>
          <a:xfrm>
            <a:off x="7880225" y="4246824"/>
            <a:ext cx="78931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Amelia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8" name="text 1"/>
          <p:cNvSpPr txBox="1"/>
          <p:nvPr/>
        </p:nvSpPr>
        <p:spPr>
          <a:xfrm>
            <a:off x="8972348" y="4246824"/>
            <a:ext cx="4299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221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9" name="text 1"/>
          <p:cNvSpPr txBox="1"/>
          <p:nvPr/>
        </p:nvSpPr>
        <p:spPr>
          <a:xfrm>
            <a:off x="9613653" y="4246823"/>
            <a:ext cx="9005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0.00226</a:t>
            </a:r>
            <a:endParaRPr sz="1900">
              <a:latin typeface="Arial"/>
              <a:cs typeface="Arial"/>
            </a:endParaRPr>
          </a:p>
        </p:txBody>
      </p:sp>
      <p:sp>
        <p:nvSpPr>
          <p:cNvPr id="160" name="text 1"/>
          <p:cNvSpPr txBox="1"/>
          <p:nvPr/>
        </p:nvSpPr>
        <p:spPr>
          <a:xfrm>
            <a:off x="6540469" y="469129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1" name="text 1"/>
          <p:cNvSpPr txBox="1"/>
          <p:nvPr/>
        </p:nvSpPr>
        <p:spPr>
          <a:xfrm>
            <a:off x="7365911" y="4691292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2" name="text 1"/>
          <p:cNvSpPr txBox="1"/>
          <p:nvPr/>
        </p:nvSpPr>
        <p:spPr>
          <a:xfrm>
            <a:off x="7880225" y="4691292"/>
            <a:ext cx="78931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Amelia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3" name="text 1"/>
          <p:cNvSpPr txBox="1"/>
          <p:nvPr/>
        </p:nvSpPr>
        <p:spPr>
          <a:xfrm>
            <a:off x="8972348" y="4691292"/>
            <a:ext cx="4299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225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4" name="text 1"/>
          <p:cNvSpPr txBox="1"/>
          <p:nvPr/>
        </p:nvSpPr>
        <p:spPr>
          <a:xfrm>
            <a:off x="9613653" y="4691292"/>
            <a:ext cx="9005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0.00238</a:t>
            </a:r>
            <a:endParaRPr sz="1900">
              <a:latin typeface="Arial"/>
              <a:cs typeface="Arial"/>
            </a:endParaRPr>
          </a:p>
        </p:txBody>
      </p:sp>
      <p:sp>
        <p:nvSpPr>
          <p:cNvPr id="165" name="text 1"/>
          <p:cNvSpPr txBox="1"/>
          <p:nvPr/>
        </p:nvSpPr>
        <p:spPr>
          <a:xfrm>
            <a:off x="6673810" y="5135761"/>
            <a:ext cx="25712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6" name="text 1"/>
          <p:cNvSpPr txBox="1"/>
          <p:nvPr/>
        </p:nvSpPr>
        <p:spPr>
          <a:xfrm>
            <a:off x="7308765" y="5135761"/>
            <a:ext cx="25712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7" name="text 1"/>
          <p:cNvSpPr txBox="1"/>
          <p:nvPr/>
        </p:nvSpPr>
        <p:spPr>
          <a:xfrm>
            <a:off x="7880225" y="5135761"/>
            <a:ext cx="78931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Amelia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8" name="text 1"/>
          <p:cNvSpPr txBox="1"/>
          <p:nvPr/>
        </p:nvSpPr>
        <p:spPr>
          <a:xfrm>
            <a:off x="9042193" y="5135761"/>
            <a:ext cx="25712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9" name="text 1"/>
          <p:cNvSpPr txBox="1"/>
          <p:nvPr/>
        </p:nvSpPr>
        <p:spPr>
          <a:xfrm>
            <a:off x="9899383" y="5135761"/>
            <a:ext cx="25712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78" y="3695681"/>
            <a:ext cx="4122187" cy="1828672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05" y="2299334"/>
            <a:ext cx="8819335" cy="808544"/>
          </a:xfrm>
          <a:prstGeom prst="rect">
            <a:avLst/>
          </a:prstGeom>
        </p:spPr>
      </p:pic>
      <p:pic>
        <p:nvPicPr>
          <p:cNvPr id="1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29" y="2296159"/>
            <a:ext cx="8825684" cy="814893"/>
          </a:xfrm>
          <a:prstGeom prst="rect">
            <a:avLst/>
          </a:prstGeom>
        </p:spPr>
      </p:pic>
      <p:sp>
        <p:nvSpPr>
          <p:cNvPr id="170" name="text 1"/>
          <p:cNvSpPr txBox="1"/>
          <p:nvPr/>
        </p:nvSpPr>
        <p:spPr>
          <a:xfrm>
            <a:off x="1867197" y="2543016"/>
            <a:ext cx="5190845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filter(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babynames</a:t>
            </a:r>
            <a:r>
              <a:rPr sz="2350" spc="5" dirty="0">
                <a:latin typeface="Arial"/>
                <a:cs typeface="Arial"/>
              </a:rPr>
              <a:t>,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  name  ==  "Amelia"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sp>
        <p:nvSpPr>
          <p:cNvPr id="75" name="text 1">
            <a:extLst>
              <a:ext uri="{FF2B5EF4-FFF2-40B4-BE49-F238E27FC236}">
                <a16:creationId xmlns:a16="http://schemas.microsoft.com/office/drawing/2014/main" id="{F3DC8E83-8E5E-1F47-B250-4F4F4E96C72F}"/>
              </a:ext>
            </a:extLst>
          </p:cNvPr>
          <p:cNvSpPr txBox="1"/>
          <p:nvPr/>
        </p:nvSpPr>
        <p:spPr>
          <a:xfrm>
            <a:off x="1688781" y="1733253"/>
            <a:ext cx="9530622" cy="422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45" spc="5" dirty="0">
                <a:latin typeface="Arial"/>
                <a:cs typeface="Arial"/>
              </a:rPr>
              <a:t>Выбрать строки соответствующие логическому критерию</a:t>
            </a:r>
            <a:r>
              <a:rPr sz="2745" spc="5" dirty="0">
                <a:latin typeface="Arial"/>
                <a:cs typeface="Arial"/>
              </a:rPr>
              <a:t>.</a:t>
            </a:r>
            <a:endParaRPr sz="2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890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797352" y="3802355"/>
            <a:ext cx="501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495803" y="3802355"/>
            <a:ext cx="40107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sex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81555" y="3802355"/>
            <a:ext cx="6437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337174" y="3802355"/>
            <a:ext cx="1433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10227" y="3802355"/>
            <a:ext cx="5155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prop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784653" y="4246823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610095" y="4246824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232351" y="4246824"/>
            <a:ext cx="64280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Mary 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153036" y="4246823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7065</a:t>
            </a:r>
            <a:endParaRPr sz="19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921332" y="4246823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0.0724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784653" y="468494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610095" y="4684943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219652" y="4684943"/>
            <a:ext cx="60208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Anna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153036" y="468494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2604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4921332" y="4684942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0.0267</a:t>
            </a:r>
            <a:endParaRPr sz="19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784653" y="5129411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610095" y="5129412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149807" y="5129412"/>
            <a:ext cx="74315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Emma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4153036" y="5129411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2003</a:t>
            </a:r>
            <a:endParaRPr sz="19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4921332" y="5129411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0.0205</a:t>
            </a:r>
            <a:endParaRPr sz="19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784653" y="557388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2610095" y="5573880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003767" y="5573880"/>
            <a:ext cx="1036502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Elizabeth</a:t>
            </a:r>
            <a:endParaRPr sz="19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4153036" y="557388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1939</a:t>
            </a:r>
            <a:endParaRPr sz="19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4921332" y="5573880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0.0199</a:t>
            </a:r>
            <a:endParaRPr sz="19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1784653" y="601199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2610095" y="6012000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3124409" y="6012000"/>
            <a:ext cx="78931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Amelia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4216532" y="6012000"/>
            <a:ext cx="4299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221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8" name="text 1"/>
          <p:cNvSpPr txBox="1"/>
          <p:nvPr/>
        </p:nvSpPr>
        <p:spPr>
          <a:xfrm>
            <a:off x="4857837" y="6012000"/>
            <a:ext cx="9005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0.00226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9" name="text 1"/>
          <p:cNvSpPr txBox="1"/>
          <p:nvPr/>
        </p:nvSpPr>
        <p:spPr>
          <a:xfrm>
            <a:off x="1784653" y="645646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0" name="text 1"/>
          <p:cNvSpPr txBox="1"/>
          <p:nvPr/>
        </p:nvSpPr>
        <p:spPr>
          <a:xfrm>
            <a:off x="2610095" y="6456468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1" name="text 1"/>
          <p:cNvSpPr txBox="1"/>
          <p:nvPr/>
        </p:nvSpPr>
        <p:spPr>
          <a:xfrm>
            <a:off x="3137107" y="6456468"/>
            <a:ext cx="75886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Bertha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2" name="text 1"/>
          <p:cNvSpPr txBox="1"/>
          <p:nvPr/>
        </p:nvSpPr>
        <p:spPr>
          <a:xfrm>
            <a:off x="4153036" y="645646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1320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3" name="text 1"/>
          <p:cNvSpPr txBox="1"/>
          <p:nvPr/>
        </p:nvSpPr>
        <p:spPr>
          <a:xfrm>
            <a:off x="4921332" y="6456468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0.0135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4" name="text 1"/>
          <p:cNvSpPr txBox="1"/>
          <p:nvPr/>
        </p:nvSpPr>
        <p:spPr>
          <a:xfrm>
            <a:off x="1784653" y="690117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5" name="text 1"/>
          <p:cNvSpPr txBox="1"/>
          <p:nvPr/>
        </p:nvSpPr>
        <p:spPr>
          <a:xfrm>
            <a:off x="2578348" y="6901177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6" name="text 1"/>
          <p:cNvSpPr txBox="1"/>
          <p:nvPr/>
        </p:nvSpPr>
        <p:spPr>
          <a:xfrm>
            <a:off x="3092661" y="6901177"/>
            <a:ext cx="8332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William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7" name="text 1"/>
          <p:cNvSpPr txBox="1"/>
          <p:nvPr/>
        </p:nvSpPr>
        <p:spPr>
          <a:xfrm>
            <a:off x="4153036" y="690117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8524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8" name="text 1"/>
          <p:cNvSpPr txBox="1"/>
          <p:nvPr/>
        </p:nvSpPr>
        <p:spPr>
          <a:xfrm>
            <a:off x="4921332" y="6901177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0.0787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62" y="3695682"/>
            <a:ext cx="4122187" cy="3162078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05" y="2299334"/>
            <a:ext cx="8819335" cy="808544"/>
          </a:xfrm>
          <a:prstGeom prst="rect">
            <a:avLst/>
          </a:prstGeom>
        </p:spPr>
      </p:pic>
      <p:pic>
        <p:nvPicPr>
          <p:cNvPr id="1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29" y="2296159"/>
            <a:ext cx="8825684" cy="814893"/>
          </a:xfrm>
          <a:prstGeom prst="rect">
            <a:avLst/>
          </a:prstGeom>
        </p:spPr>
      </p:pic>
      <p:sp>
        <p:nvSpPr>
          <p:cNvPr id="139" name="text 1"/>
          <p:cNvSpPr txBox="1"/>
          <p:nvPr/>
        </p:nvSpPr>
        <p:spPr>
          <a:xfrm>
            <a:off x="1867197" y="2543016"/>
            <a:ext cx="5190845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filter(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babynames</a:t>
            </a:r>
            <a:r>
              <a:rPr sz="2350" spc="5" dirty="0">
                <a:latin typeface="Arial"/>
                <a:cs typeface="Arial"/>
              </a:rPr>
              <a:t>,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  name  ==  "Amelia"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1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140" name="text 1"/>
          <p:cNvSpPr txBox="1"/>
          <p:nvPr/>
        </p:nvSpPr>
        <p:spPr>
          <a:xfrm>
            <a:off x="5289607" y="752663"/>
            <a:ext cx="1641796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filter()</a:t>
            </a:r>
            <a:endParaRPr sz="5000">
              <a:latin typeface="Arial"/>
              <a:cs typeface="Arial"/>
            </a:endParaRPr>
          </a:p>
        </p:txBody>
      </p:sp>
      <p:sp>
        <p:nvSpPr>
          <p:cNvPr id="142" name="text 1"/>
          <p:cNvSpPr txBox="1"/>
          <p:nvPr/>
        </p:nvSpPr>
        <p:spPr>
          <a:xfrm>
            <a:off x="2946621" y="3325820"/>
            <a:ext cx="1631216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5" spc="5" dirty="0">
                <a:solidFill>
                  <a:srgbClr val="A6AAA9"/>
                </a:solidFill>
                <a:latin typeface="Arial"/>
                <a:cs typeface="Arial"/>
              </a:rPr>
              <a:t>babynames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1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783" y="2960937"/>
            <a:ext cx="4487556" cy="2591214"/>
          </a:xfrm>
          <a:prstGeom prst="rect">
            <a:avLst/>
          </a:prstGeom>
        </p:spPr>
      </p:pic>
      <p:sp>
        <p:nvSpPr>
          <p:cNvPr id="143" name="text 1"/>
          <p:cNvSpPr txBox="1"/>
          <p:nvPr/>
        </p:nvSpPr>
        <p:spPr>
          <a:xfrm>
            <a:off x="7001004" y="3909965"/>
            <a:ext cx="3393644" cy="716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693"/>
            <a:r>
              <a:rPr lang="ru-RU" sz="2350" b="1" spc="5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23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ru-RU" sz="2350" b="1" spc="5" dirty="0">
                <a:solidFill>
                  <a:srgbClr val="FFFFFF"/>
                </a:solidFill>
                <a:latin typeface="Arial"/>
                <a:cs typeface="Arial"/>
              </a:rPr>
              <a:t>приравнивание</a:t>
            </a:r>
            <a:endParaRPr sz="2350" dirty="0">
              <a:latin typeface="Arial"/>
              <a:cs typeface="Arial"/>
            </a:endParaRPr>
          </a:p>
          <a:p>
            <a:r>
              <a:rPr sz="2305" spc="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ru-RU" sz="2305" spc="5" dirty="0">
                <a:solidFill>
                  <a:srgbClr val="FFFFFF"/>
                </a:solidFill>
                <a:latin typeface="Arial"/>
                <a:cs typeface="Arial"/>
              </a:rPr>
              <a:t>ничего не возвращает</a:t>
            </a:r>
            <a:r>
              <a:rPr sz="2305" spc="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150" name="text 1"/>
          <p:cNvSpPr txBox="1"/>
          <p:nvPr/>
        </p:nvSpPr>
        <p:spPr>
          <a:xfrm>
            <a:off x="6934454" y="4702289"/>
            <a:ext cx="3644909" cy="6817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3693"/>
            <a:r>
              <a:rPr sz="2350" b="1" spc="5" dirty="0">
                <a:solidFill>
                  <a:srgbClr val="FFFFFF"/>
                </a:solidFill>
                <a:latin typeface="Arial"/>
                <a:cs typeface="Arial"/>
              </a:rPr>
              <a:t>== </a:t>
            </a:r>
            <a:r>
              <a:rPr lang="ru-RU" sz="2350" b="1" spc="5" dirty="0">
                <a:solidFill>
                  <a:srgbClr val="FFFFFF"/>
                </a:solidFill>
                <a:latin typeface="Arial"/>
                <a:cs typeface="Arial"/>
              </a:rPr>
              <a:t>проверка равности</a:t>
            </a:r>
            <a:endParaRPr sz="2350" dirty="0">
              <a:latin typeface="Arial"/>
              <a:cs typeface="Arial"/>
            </a:endParaRPr>
          </a:p>
          <a:p>
            <a:r>
              <a:rPr sz="2080" spc="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ru-RU" sz="2080" spc="5" dirty="0">
                <a:solidFill>
                  <a:srgbClr val="FFFFFF"/>
                </a:solidFill>
                <a:latin typeface="Arial"/>
                <a:cs typeface="Arial"/>
              </a:rPr>
              <a:t>возвращает</a:t>
            </a:r>
            <a:r>
              <a:rPr sz="208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98" spc="5" dirty="0">
                <a:solidFill>
                  <a:srgbClr val="FFFFFF"/>
                </a:solidFill>
                <a:latin typeface="Arial"/>
                <a:cs typeface="Arial"/>
              </a:rPr>
              <a:t>TRUE</a:t>
            </a:r>
            <a:r>
              <a:rPr sz="208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ru-RU" sz="2080" spc="5" dirty="0">
                <a:solidFill>
                  <a:srgbClr val="FFFFFF"/>
                </a:solidFill>
                <a:latin typeface="Arial"/>
                <a:cs typeface="Arial"/>
              </a:rPr>
              <a:t>или</a:t>
            </a:r>
            <a:r>
              <a:rPr sz="208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98" spc="5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2080" spc="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050" dirty="0">
              <a:latin typeface="Arial"/>
              <a:cs typeface="Arial"/>
            </a:endParaRPr>
          </a:p>
        </p:txBody>
      </p:sp>
      <p:sp>
        <p:nvSpPr>
          <p:cNvPr id="55" name="text 1">
            <a:extLst>
              <a:ext uri="{FF2B5EF4-FFF2-40B4-BE49-F238E27FC236}">
                <a16:creationId xmlns:a16="http://schemas.microsoft.com/office/drawing/2014/main" id="{F8487FB4-9057-054A-9446-1BCB2E9A69F8}"/>
              </a:ext>
            </a:extLst>
          </p:cNvPr>
          <p:cNvSpPr txBox="1"/>
          <p:nvPr/>
        </p:nvSpPr>
        <p:spPr>
          <a:xfrm>
            <a:off x="1688781" y="1733253"/>
            <a:ext cx="9530622" cy="422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45" spc="5" dirty="0">
                <a:latin typeface="Arial"/>
                <a:cs typeface="Arial"/>
              </a:rPr>
              <a:t>Выбрать строки соответствующие логическому критерию</a:t>
            </a:r>
            <a:r>
              <a:rPr sz="2745" spc="5" dirty="0">
                <a:latin typeface="Arial"/>
                <a:cs typeface="Arial"/>
              </a:rPr>
              <a:t>.</a:t>
            </a:r>
            <a:endParaRPr sz="2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2569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82" y="2482917"/>
            <a:ext cx="5195530" cy="3846175"/>
          </a:xfrm>
          <a:prstGeom prst="rect">
            <a:avLst/>
          </a:prstGeom>
        </p:spPr>
      </p:pic>
      <p:pic>
        <p:nvPicPr>
          <p:cNvPr id="1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83" y="2457518"/>
            <a:ext cx="5246326" cy="3896972"/>
          </a:xfrm>
          <a:prstGeom prst="rect">
            <a:avLst/>
          </a:prstGeom>
        </p:spPr>
      </p:pic>
      <p:pic>
        <p:nvPicPr>
          <p:cNvPr id="15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138704" y="690102"/>
            <a:ext cx="6463308" cy="7208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84" spc="5" dirty="0">
                <a:latin typeface="Arial"/>
                <a:cs typeface="Arial"/>
              </a:rPr>
              <a:t>Логические условия	</a:t>
            </a:r>
            <a:endParaRPr sz="46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22926" y="1934950"/>
            <a:ext cx="1889300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solidFill>
                  <a:srgbClr val="53585F"/>
                </a:solidFill>
                <a:latin typeface="Arial"/>
                <a:cs typeface="Arial"/>
              </a:rPr>
              <a:t>Сравнения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956049" y="2944167"/>
            <a:ext cx="781945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x  </a:t>
            </a:r>
            <a:r>
              <a:rPr sz="225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&gt;</a:t>
            </a:r>
            <a:r>
              <a:rPr sz="2250" spc="5" dirty="0">
                <a:latin typeface="Arial"/>
                <a:cs typeface="Arial"/>
              </a:rPr>
              <a:t>  y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840059" y="3382619"/>
            <a:ext cx="950901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x  </a:t>
            </a:r>
            <a:r>
              <a:rPr sz="225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==</a:t>
            </a:r>
            <a:r>
              <a:rPr sz="2250" spc="5" dirty="0">
                <a:latin typeface="Arial"/>
                <a:cs typeface="Arial"/>
              </a:rPr>
              <a:t>  y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924453" y="4661705"/>
            <a:ext cx="86273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x  </a:t>
            </a:r>
            <a:r>
              <a:rPr sz="225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!=</a:t>
            </a:r>
            <a:r>
              <a:rPr sz="2250" spc="5" dirty="0">
                <a:latin typeface="Arial"/>
                <a:cs typeface="Arial"/>
              </a:rPr>
              <a:t>  y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735020" y="5119285"/>
            <a:ext cx="1293944" cy="2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82546"/>
            <a:r>
              <a:rPr sz="1698" spc="5" dirty="0">
                <a:latin typeface="Arial"/>
                <a:cs typeface="Arial"/>
              </a:rPr>
              <a:t>x  </a:t>
            </a:r>
            <a:r>
              <a:rPr lang="en-US" sz="1698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%in% </a:t>
            </a:r>
            <a:r>
              <a:rPr sz="1698" spc="5" dirty="0">
                <a:latin typeface="Arial"/>
                <a:cs typeface="Arial"/>
              </a:rPr>
              <a:t> y   </a:t>
            </a:r>
            <a:endParaRPr lang="ru-RU" sz="1698" spc="5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E37DC-3C22-BD42-B82F-6F9840091BDA}"/>
              </a:ext>
            </a:extLst>
          </p:cNvPr>
          <p:cNvSpPr/>
          <p:nvPr/>
        </p:nvSpPr>
        <p:spPr>
          <a:xfrm>
            <a:off x="3856589" y="4247363"/>
            <a:ext cx="1007327" cy="3908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40" spc="5" dirty="0">
                <a:latin typeface="Arial"/>
                <a:cs typeface="Arial"/>
              </a:rPr>
              <a:t>x  </a:t>
            </a:r>
            <a:r>
              <a:rPr lang="en-US" sz="194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&gt;=</a:t>
            </a:r>
            <a:r>
              <a:rPr lang="en-US" sz="1940" spc="5" dirty="0">
                <a:latin typeface="Arial"/>
                <a:cs typeface="Arial"/>
              </a:rPr>
              <a:t>  y</a:t>
            </a:r>
            <a:endParaRPr lang="en-US" sz="1940" dirty="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07F923-7EC5-8947-9076-C44ECC86ED9D}"/>
              </a:ext>
            </a:extLst>
          </p:cNvPr>
          <p:cNvSpPr/>
          <p:nvPr/>
        </p:nvSpPr>
        <p:spPr>
          <a:xfrm>
            <a:off x="3856589" y="3800513"/>
            <a:ext cx="1007327" cy="3908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40" spc="5" dirty="0">
                <a:latin typeface="Arial"/>
                <a:cs typeface="Arial"/>
              </a:rPr>
              <a:t>x  </a:t>
            </a:r>
            <a:r>
              <a:rPr lang="en-US" sz="194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&lt;=</a:t>
            </a:r>
            <a:r>
              <a:rPr lang="en-US" sz="1940" spc="5" dirty="0">
                <a:latin typeface="Arial"/>
                <a:cs typeface="Arial"/>
              </a:rPr>
              <a:t>  y</a:t>
            </a:r>
            <a:endParaRPr lang="en-US" sz="1940" dirty="0">
              <a:latin typeface="Arial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B39283-2B2B-034C-98F6-EE74C8B5B0A8}"/>
              </a:ext>
            </a:extLst>
          </p:cNvPr>
          <p:cNvSpPr/>
          <p:nvPr/>
        </p:nvSpPr>
        <p:spPr>
          <a:xfrm>
            <a:off x="5386304" y="2566575"/>
            <a:ext cx="1302921" cy="3536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98" spc="5" dirty="0">
                <a:latin typeface="Arial"/>
                <a:cs typeface="Arial"/>
              </a:rPr>
              <a:t>Менее чем</a:t>
            </a:r>
            <a:endParaRPr lang="en-US" sz="1698" dirty="0"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28F2A3-EE57-5649-8564-2A1BB0D07C3F}"/>
              </a:ext>
            </a:extLst>
          </p:cNvPr>
          <p:cNvSpPr/>
          <p:nvPr/>
        </p:nvSpPr>
        <p:spPr>
          <a:xfrm>
            <a:off x="5386304" y="2930278"/>
            <a:ext cx="1266052" cy="3536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98" spc="5" dirty="0">
                <a:latin typeface="Arial"/>
                <a:cs typeface="Arial"/>
              </a:rPr>
              <a:t>Более чем</a:t>
            </a:r>
            <a:endParaRPr lang="en-US" sz="1698" dirty="0"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D80F73-A57D-B64A-97BD-9ADF17E256C9}"/>
              </a:ext>
            </a:extLst>
          </p:cNvPr>
          <p:cNvSpPr/>
          <p:nvPr/>
        </p:nvSpPr>
        <p:spPr>
          <a:xfrm>
            <a:off x="5386304" y="3397084"/>
            <a:ext cx="813043" cy="3536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98" spc="5" dirty="0">
                <a:latin typeface="Arial"/>
                <a:cs typeface="Arial"/>
              </a:rPr>
              <a:t>Равно</a:t>
            </a:r>
            <a:endParaRPr lang="en-US" sz="1698" dirty="0">
              <a:latin typeface="Arial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FDFDB3-D9C4-FB45-9985-CF8B36FFA0EF}"/>
              </a:ext>
            </a:extLst>
          </p:cNvPr>
          <p:cNvSpPr/>
          <p:nvPr/>
        </p:nvSpPr>
        <p:spPr>
          <a:xfrm>
            <a:off x="5374221" y="3837840"/>
            <a:ext cx="2402581" cy="3536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98" spc="5" dirty="0">
                <a:latin typeface="Arial"/>
                <a:cs typeface="Arial"/>
              </a:rPr>
              <a:t>Менее чем или равно</a:t>
            </a:r>
            <a:endParaRPr lang="en-US" sz="1698" dirty="0">
              <a:latin typeface="Arial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3F582C-EFCE-1B44-B368-01DFF3B151A4}"/>
              </a:ext>
            </a:extLst>
          </p:cNvPr>
          <p:cNvSpPr/>
          <p:nvPr/>
        </p:nvSpPr>
        <p:spPr>
          <a:xfrm>
            <a:off x="5367481" y="4241740"/>
            <a:ext cx="2365712" cy="3536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98" spc="5" dirty="0">
                <a:latin typeface="Arial"/>
                <a:cs typeface="Arial"/>
              </a:rPr>
              <a:t>Более чем или равно</a:t>
            </a:r>
            <a:endParaRPr lang="en-US" sz="1698" dirty="0">
              <a:latin typeface="Arial"/>
              <a:cs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EC8B3-C7F1-3048-9AA5-9EBA5C77CC35}"/>
              </a:ext>
            </a:extLst>
          </p:cNvPr>
          <p:cNvSpPr/>
          <p:nvPr/>
        </p:nvSpPr>
        <p:spPr>
          <a:xfrm>
            <a:off x="5366687" y="4685647"/>
            <a:ext cx="1130759" cy="3536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98" spc="5" dirty="0">
                <a:latin typeface="Arial"/>
                <a:cs typeface="Arial"/>
              </a:rPr>
              <a:t>Не равно</a:t>
            </a:r>
            <a:endParaRPr lang="en-US" sz="1698" dirty="0">
              <a:latin typeface="Arial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21F106-38FD-5F4D-919C-5362C9CAF330}"/>
              </a:ext>
            </a:extLst>
          </p:cNvPr>
          <p:cNvSpPr/>
          <p:nvPr/>
        </p:nvSpPr>
        <p:spPr>
          <a:xfrm>
            <a:off x="3924453" y="5875332"/>
            <a:ext cx="3243260" cy="3908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98" spc="5" dirty="0">
                <a:latin typeface="Arial"/>
                <a:cs typeface="Arial"/>
              </a:rPr>
              <a:t>!</a:t>
            </a:r>
            <a:r>
              <a:rPr lang="ru-RU" sz="1698" spc="5" dirty="0" err="1">
                <a:latin typeface="Arial"/>
                <a:cs typeface="Arial"/>
              </a:rPr>
              <a:t>is.na</a:t>
            </a:r>
            <a:r>
              <a:rPr lang="ru-RU" sz="1698" spc="5" dirty="0">
                <a:latin typeface="Arial"/>
                <a:cs typeface="Arial"/>
              </a:rPr>
              <a:t>(</a:t>
            </a:r>
            <a:r>
              <a:rPr lang="ru-RU" sz="1698" spc="5" dirty="0" err="1">
                <a:latin typeface="Arial"/>
                <a:cs typeface="Arial"/>
              </a:rPr>
              <a:t>x</a:t>
            </a:r>
            <a:r>
              <a:rPr lang="ru-RU" sz="1698" spc="5" dirty="0">
                <a:latin typeface="Arial"/>
                <a:cs typeface="Arial"/>
              </a:rPr>
              <a:t>) </a:t>
            </a:r>
            <a:r>
              <a:rPr lang="ru-RU" sz="1940" spc="5" dirty="0">
                <a:latin typeface="Arial"/>
                <a:cs typeface="Arial"/>
              </a:rPr>
              <a:t>         </a:t>
            </a:r>
            <a:r>
              <a:rPr lang="ru-RU" sz="1698" spc="5" dirty="0">
                <a:latin typeface="Arial"/>
                <a:cs typeface="Arial"/>
              </a:rPr>
              <a:t>не является NA</a:t>
            </a:r>
            <a:endParaRPr lang="ru-RU" sz="1698" dirty="0">
              <a:latin typeface="Arial"/>
              <a:cs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C7580C-DB84-2B4C-97A4-359864CBAE23}"/>
              </a:ext>
            </a:extLst>
          </p:cNvPr>
          <p:cNvSpPr/>
          <p:nvPr/>
        </p:nvSpPr>
        <p:spPr>
          <a:xfrm>
            <a:off x="3893936" y="5501693"/>
            <a:ext cx="4121641" cy="3536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2546"/>
            <a:r>
              <a:rPr lang="ru-RU" sz="1698" spc="5" dirty="0" err="1">
                <a:latin typeface="Arial"/>
                <a:cs typeface="Arial"/>
              </a:rPr>
              <a:t>is.na</a:t>
            </a:r>
            <a:r>
              <a:rPr lang="ru-RU" sz="1698" spc="5" dirty="0">
                <a:latin typeface="Arial"/>
                <a:cs typeface="Arial"/>
              </a:rPr>
              <a:t>(</a:t>
            </a:r>
            <a:r>
              <a:rPr lang="ru-RU" sz="1698" spc="5" dirty="0" err="1">
                <a:latin typeface="Arial"/>
                <a:cs typeface="Arial"/>
              </a:rPr>
              <a:t>x</a:t>
            </a:r>
            <a:r>
              <a:rPr lang="ru-RU" sz="1698" spc="5" dirty="0">
                <a:latin typeface="Arial"/>
                <a:cs typeface="Arial"/>
              </a:rPr>
              <a:t>)           является значением NA</a:t>
            </a:r>
            <a:endParaRPr lang="ru-RU" sz="1940" dirty="0">
              <a:latin typeface="Arial"/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48BD35-63A6-4345-9AD3-358DD8E198EF}"/>
              </a:ext>
            </a:extLst>
          </p:cNvPr>
          <p:cNvSpPr/>
          <p:nvPr/>
        </p:nvSpPr>
        <p:spPr>
          <a:xfrm>
            <a:off x="5366687" y="5097794"/>
            <a:ext cx="3013646" cy="3536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98" spc="5" dirty="0">
                <a:latin typeface="Arial"/>
                <a:cs typeface="Arial"/>
              </a:rPr>
              <a:t>Есть ли элемент </a:t>
            </a:r>
            <a:r>
              <a:rPr lang="en-US" sz="1698" spc="5" dirty="0">
                <a:latin typeface="Arial"/>
                <a:cs typeface="Arial"/>
              </a:rPr>
              <a:t>x </a:t>
            </a:r>
            <a:r>
              <a:rPr lang="ru-RU" sz="1698" spc="5" dirty="0">
                <a:latin typeface="Arial"/>
                <a:cs typeface="Arial"/>
              </a:rPr>
              <a:t>среди  у </a:t>
            </a:r>
            <a:endParaRPr lang="en-US" sz="1698" dirty="0">
              <a:latin typeface="Arial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FFC081-E320-494A-A154-4B932A96A7E0}"/>
              </a:ext>
            </a:extLst>
          </p:cNvPr>
          <p:cNvSpPr/>
          <p:nvPr/>
        </p:nvSpPr>
        <p:spPr>
          <a:xfrm>
            <a:off x="3875842" y="2492244"/>
            <a:ext cx="945772" cy="4282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83" spc="5" dirty="0">
                <a:latin typeface="Arial"/>
                <a:cs typeface="Arial"/>
              </a:rPr>
              <a:t>x  </a:t>
            </a:r>
            <a:r>
              <a:rPr lang="en-US" sz="2183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&lt;</a:t>
            </a:r>
            <a:r>
              <a:rPr lang="en-US" sz="2183" spc="5" dirty="0">
                <a:latin typeface="Arial"/>
                <a:cs typeface="Arial"/>
              </a:rPr>
              <a:t>  y</a:t>
            </a:r>
            <a:endParaRPr lang="en-US" sz="218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1171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610205" y="682818"/>
            <a:ext cx="2349682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Задание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59" y="1934950"/>
            <a:ext cx="10818154" cy="8910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Давайте попробуем написать код с помощью функций </a:t>
            </a:r>
            <a:r>
              <a:rPr lang="en-US" sz="2790" spc="5" dirty="0" err="1">
                <a:solidFill>
                  <a:srgbClr val="005493"/>
                </a:solidFill>
                <a:latin typeface="Arial"/>
                <a:cs typeface="Arial"/>
              </a:rPr>
              <a:t>tidyverse</a:t>
            </a:r>
            <a:r>
              <a:rPr lang="en-US" sz="2790" spc="5" dirty="0">
                <a:solidFill>
                  <a:srgbClr val="005493"/>
                </a:solidFill>
                <a:latin typeface="Arial"/>
                <a:cs typeface="Arial"/>
              </a:rPr>
              <a:t>, </a:t>
            </a:r>
            <a:b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который выводе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: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83051" y="3039772"/>
            <a:ext cx="9601667" cy="4524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40" spc="5" dirty="0">
                <a:solidFill>
                  <a:srgbClr val="005493"/>
                </a:solidFill>
                <a:latin typeface="Arial"/>
                <a:cs typeface="Arial"/>
              </a:rPr>
              <a:t>• </a:t>
            </a:r>
            <a:r>
              <a:rPr lang="ru-RU" sz="2940" spc="5" dirty="0">
                <a:solidFill>
                  <a:srgbClr val="005493"/>
                </a:solidFill>
                <a:latin typeface="Arial"/>
                <a:cs typeface="Arial"/>
              </a:rPr>
              <a:t>Все имена для которых</a:t>
            </a:r>
            <a:r>
              <a:rPr sz="2940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lang="en-US" sz="2940" spc="5" dirty="0">
                <a:solidFill>
                  <a:srgbClr val="005493"/>
                </a:solidFill>
                <a:latin typeface="Arial"/>
                <a:cs typeface="Arial"/>
              </a:rPr>
              <a:t>'</a:t>
            </a:r>
            <a:r>
              <a:rPr sz="2940" spc="5" dirty="0">
                <a:solidFill>
                  <a:srgbClr val="005493"/>
                </a:solidFill>
                <a:latin typeface="Arial"/>
                <a:cs typeface="Arial"/>
              </a:rPr>
              <a:t>prop</a:t>
            </a:r>
            <a:r>
              <a:rPr lang="en-US" sz="2940" spc="5" dirty="0">
                <a:solidFill>
                  <a:srgbClr val="005493"/>
                </a:solidFill>
                <a:latin typeface="Arial"/>
                <a:cs typeface="Arial"/>
              </a:rPr>
              <a:t>’ </a:t>
            </a:r>
            <a:r>
              <a:rPr lang="ru-RU" sz="2940" spc="5" dirty="0">
                <a:solidFill>
                  <a:srgbClr val="005493"/>
                </a:solidFill>
                <a:latin typeface="Arial"/>
                <a:cs typeface="Arial"/>
              </a:rPr>
              <a:t>больше или равно 0.08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83051" y="3668378"/>
            <a:ext cx="4080925" cy="4524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40" spc="5" dirty="0">
                <a:solidFill>
                  <a:srgbClr val="005493"/>
                </a:solidFill>
                <a:latin typeface="Arial"/>
                <a:cs typeface="Arial"/>
              </a:rPr>
              <a:t>• </a:t>
            </a:r>
            <a:r>
              <a:rPr lang="ru-RU" sz="2940" spc="5" dirty="0">
                <a:solidFill>
                  <a:srgbClr val="005493"/>
                </a:solidFill>
                <a:latin typeface="Arial"/>
                <a:cs typeface="Arial"/>
              </a:rPr>
              <a:t>Всех с именами</a:t>
            </a:r>
            <a:r>
              <a:rPr sz="2940" spc="5" dirty="0">
                <a:solidFill>
                  <a:srgbClr val="005493"/>
                </a:solidFill>
                <a:latin typeface="Arial"/>
                <a:cs typeface="Arial"/>
              </a:rPr>
              <a:t> “Sea”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124299" y="4296984"/>
            <a:ext cx="8491684" cy="867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640" spc="5" dirty="0">
                <a:solidFill>
                  <a:srgbClr val="005493"/>
                </a:solidFill>
                <a:latin typeface="Arial"/>
                <a:cs typeface="Arial"/>
              </a:rPr>
              <a:t> • </a:t>
            </a:r>
            <a:r>
              <a:rPr lang="ru-RU" sz="2640" spc="5" dirty="0">
                <a:solidFill>
                  <a:srgbClr val="005493"/>
                </a:solidFill>
                <a:latin typeface="Arial"/>
                <a:cs typeface="Arial"/>
              </a:rPr>
              <a:t>Все имена для которых </a:t>
            </a:r>
            <a:r>
              <a:rPr sz="2640" spc="5" dirty="0">
                <a:solidFill>
                  <a:srgbClr val="005493"/>
                </a:solidFill>
                <a:latin typeface="Arial"/>
                <a:cs typeface="Arial"/>
              </a:rPr>
              <a:t> </a:t>
            </a:r>
            <a:r>
              <a:rPr lang="en-US" sz="2640" spc="5" dirty="0">
                <a:solidFill>
                  <a:srgbClr val="005493"/>
                </a:solidFill>
                <a:latin typeface="Arial"/>
                <a:cs typeface="Arial"/>
              </a:rPr>
              <a:t>’</a:t>
            </a:r>
            <a:r>
              <a:rPr sz="2640" spc="5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lang="en-US" sz="2640" spc="5" dirty="0">
                <a:solidFill>
                  <a:srgbClr val="005493"/>
                </a:solidFill>
                <a:latin typeface="Arial"/>
                <a:cs typeface="Arial"/>
              </a:rPr>
              <a:t>’ </a:t>
            </a:r>
            <a:r>
              <a:rPr lang="ru-RU" sz="2640" spc="5" dirty="0">
                <a:solidFill>
                  <a:srgbClr val="005493"/>
                </a:solidFill>
                <a:latin typeface="Arial"/>
                <a:cs typeface="Arial"/>
              </a:rPr>
              <a:t>равно </a:t>
            </a:r>
            <a:r>
              <a:rPr sz="2640" spc="5" dirty="0">
                <a:solidFill>
                  <a:srgbClr val="005493"/>
                </a:solidFill>
                <a:latin typeface="Arial"/>
                <a:cs typeface="Arial"/>
              </a:rPr>
              <a:t> </a:t>
            </a:r>
            <a:r>
              <a:rPr lang="en-US" sz="2640" spc="5" dirty="0">
                <a:solidFill>
                  <a:srgbClr val="005493"/>
                </a:solidFill>
                <a:latin typeface="Arial"/>
                <a:cs typeface="Arial"/>
              </a:rPr>
              <a:t>NA</a:t>
            </a:r>
            <a:endParaRPr sz="2600" dirty="0">
              <a:latin typeface="Arial"/>
              <a:cs typeface="Arial"/>
            </a:endParaRPr>
          </a:p>
          <a:p>
            <a:pPr marL="393682"/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(</a:t>
            </a:r>
            <a: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  <a:t>Подсказка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: </a:t>
            </a:r>
            <a: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  <a:t>должен выдать пустую таблицу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).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1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1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71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5" y="656363"/>
            <a:ext cx="11044834" cy="2053733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1" y="653188"/>
            <a:ext cx="11051183" cy="20600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43326" y="773300"/>
            <a:ext cx="4766690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filter(babynames,  prop  &gt;=  0.08)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43326" y="1247421"/>
            <a:ext cx="509306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    year      sex        name          n              prop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43326" y="1615694"/>
            <a:ext cx="51520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1    1880          M        John    9655  0.08154630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3326" y="1983969"/>
            <a:ext cx="500906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2    1880          M  William    9531  0.08049899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43326" y="2352243"/>
            <a:ext cx="51520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3    1881          M        John    8769  0.08098299</a:t>
            </a:r>
            <a:endParaRPr>
              <a:latin typeface="Arial"/>
              <a:cs typeface="Arial"/>
            </a:endParaRPr>
          </a:p>
        </p:txBody>
      </p:sp>
      <p:pic>
        <p:nvPicPr>
          <p:cNvPr id="1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61" y="2872008"/>
            <a:ext cx="11044836" cy="2183376"/>
          </a:xfrm>
          <a:prstGeom prst="rect">
            <a:avLst/>
          </a:prstGeom>
        </p:spPr>
      </p:pic>
      <p:pic>
        <p:nvPicPr>
          <p:cNvPr id="1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86" y="2868834"/>
            <a:ext cx="11051183" cy="21897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0627" y="2961483"/>
            <a:ext cx="4679166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0" spc="5" dirty="0">
                <a:latin typeface="Arial"/>
                <a:cs typeface="Arial"/>
              </a:rPr>
              <a:t>filter(babynames,  name  ==  "Sea")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30626" y="3403769"/>
            <a:ext cx="4690708" cy="2539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50" spc="5" dirty="0">
                <a:solidFill>
                  <a:srgbClr val="A6AAA9"/>
                </a:solidFill>
                <a:latin typeface="Arial"/>
                <a:cs typeface="Arial"/>
              </a:rPr>
              <a:t>#        year      sex    name          n                  prop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30627" y="3740295"/>
            <a:ext cx="4677242" cy="2539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50" spc="5" dirty="0">
                <a:solidFill>
                  <a:srgbClr val="A6AAA9"/>
                </a:solidFill>
                <a:latin typeface="Arial"/>
                <a:cs typeface="Arial"/>
              </a:rPr>
              <a:t>#  1    1982          F      Sea          5  2.756771e-06</a:t>
            </a:r>
            <a:endParaRPr sz="16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30626" y="4076822"/>
            <a:ext cx="4708020" cy="2539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50" spc="5" dirty="0">
                <a:solidFill>
                  <a:srgbClr val="A6AAA9"/>
                </a:solidFill>
                <a:latin typeface="Arial"/>
                <a:cs typeface="Arial"/>
              </a:rPr>
              <a:t>#  2    1985          M      Sea          6  3.119547e-06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30627" y="4413349"/>
            <a:ext cx="4723729" cy="2539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50" spc="5" dirty="0">
                <a:solidFill>
                  <a:srgbClr val="A6AAA9"/>
                </a:solidFill>
                <a:latin typeface="Arial"/>
                <a:cs typeface="Arial"/>
              </a:rPr>
              <a:t>#  3    1986          M      Sea          5  2.603512e-06</a:t>
            </a:r>
            <a:endParaRPr sz="16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30627" y="4749875"/>
            <a:ext cx="4677242" cy="2539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50" spc="5" dirty="0">
                <a:solidFill>
                  <a:srgbClr val="A6AAA9"/>
                </a:solidFill>
                <a:latin typeface="Arial"/>
                <a:cs typeface="Arial"/>
              </a:rPr>
              <a:t>#  4    1998          F      Sea          5  2.580377e-06</a:t>
            </a:r>
            <a:endParaRPr sz="1650">
              <a:latin typeface="Arial"/>
              <a:cs typeface="Arial"/>
            </a:endParaRPr>
          </a:p>
        </p:txBody>
      </p:sp>
      <p:pic>
        <p:nvPicPr>
          <p:cNvPr id="1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5" y="5217298"/>
            <a:ext cx="11044834" cy="984339"/>
          </a:xfrm>
          <a:prstGeom prst="rect">
            <a:avLst/>
          </a:prstGeom>
        </p:spPr>
      </p:pic>
      <p:pic>
        <p:nvPicPr>
          <p:cNvPr id="1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1" y="5214124"/>
            <a:ext cx="11051183" cy="990688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743326" y="5306881"/>
            <a:ext cx="383310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filter(babynames,  is.na(n))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43325" y="5787352"/>
            <a:ext cx="113620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0  rows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4863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6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313017" y="659833"/>
            <a:ext cx="7451079" cy="7185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69" spc="5" dirty="0">
                <a:latin typeface="Arial"/>
                <a:cs typeface="Arial"/>
              </a:rPr>
              <a:t>Две самые частые ошибки</a:t>
            </a:r>
            <a:endParaRPr sz="4650" dirty="0">
              <a:latin typeface="Arial"/>
              <a:cs typeface="Arial"/>
            </a:endParaRPr>
          </a:p>
        </p:txBody>
      </p:sp>
      <p:pic>
        <p:nvPicPr>
          <p:cNvPr id="16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937303" y="1980539"/>
            <a:ext cx="5712205" cy="4570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70" spc="5" dirty="0">
                <a:latin typeface="Arial"/>
                <a:cs typeface="Arial"/>
              </a:rPr>
              <a:t>1.  </a:t>
            </a:r>
            <a:r>
              <a:rPr lang="ru-RU" sz="2970" spc="5" dirty="0">
                <a:latin typeface="Arial"/>
                <a:cs typeface="Arial"/>
              </a:rPr>
              <a:t>Использование</a:t>
            </a:r>
            <a:r>
              <a:rPr sz="2970" spc="5" dirty="0">
                <a:latin typeface="Arial"/>
                <a:cs typeface="Arial"/>
              </a:rPr>
              <a:t>  </a:t>
            </a:r>
            <a:r>
              <a:rPr sz="2970" spc="5" dirty="0">
                <a:solidFill>
                  <a:srgbClr val="FF2600"/>
                </a:solidFill>
                <a:latin typeface="Arial"/>
                <a:cs typeface="Arial"/>
              </a:rPr>
              <a:t>=</a:t>
            </a:r>
            <a:r>
              <a:rPr sz="2970" spc="5" dirty="0">
                <a:latin typeface="Arial"/>
                <a:cs typeface="Arial"/>
              </a:rPr>
              <a:t>  </a:t>
            </a:r>
            <a:r>
              <a:rPr lang="ru-RU" sz="2970" spc="5" dirty="0">
                <a:latin typeface="Arial"/>
                <a:cs typeface="Arial"/>
              </a:rPr>
              <a:t>вместо</a:t>
            </a:r>
            <a:r>
              <a:rPr sz="2970" spc="5" dirty="0">
                <a:latin typeface="Arial"/>
                <a:cs typeface="Arial"/>
              </a:rPr>
              <a:t> </a:t>
            </a:r>
            <a:r>
              <a:rPr sz="2970" spc="5" dirty="0">
                <a:solidFill>
                  <a:srgbClr val="00882B"/>
                </a:solidFill>
                <a:latin typeface="Arial"/>
                <a:cs typeface="Arial"/>
              </a:rPr>
              <a:t>==</a:t>
            </a:r>
            <a:endParaRPr sz="2950" dirty="0">
              <a:latin typeface="Arial"/>
              <a:cs typeface="Arial"/>
            </a:endParaRPr>
          </a:p>
        </p:txBody>
      </p:sp>
      <p:pic>
        <p:nvPicPr>
          <p:cNvPr id="1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13" y="2548071"/>
            <a:ext cx="7096234" cy="1121297"/>
          </a:xfrm>
          <a:prstGeom prst="rect">
            <a:avLst/>
          </a:prstGeom>
        </p:spPr>
      </p:pic>
      <p:pic>
        <p:nvPicPr>
          <p:cNvPr id="16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837" y="2544896"/>
            <a:ext cx="7102586" cy="112764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914873" y="2665467"/>
            <a:ext cx="491256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filter(babynames,  name  </a:t>
            </a:r>
            <a:r>
              <a:rPr sz="2500" spc="5" dirty="0">
                <a:solidFill>
                  <a:srgbClr val="FF2600"/>
                </a:solidFill>
                <a:latin typeface="Arial"/>
                <a:cs typeface="Arial"/>
              </a:rPr>
              <a:t>=</a:t>
            </a:r>
            <a:r>
              <a:rPr sz="2500" spc="5" dirty="0">
                <a:latin typeface="Arial"/>
                <a:cs typeface="Arial"/>
              </a:rPr>
              <a:t>  "Sea")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914874" y="3186130"/>
            <a:ext cx="510075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filter(babynames,  name  </a:t>
            </a:r>
            <a:r>
              <a:rPr sz="2500" spc="5" dirty="0">
                <a:solidFill>
                  <a:srgbClr val="00882B"/>
                </a:solidFill>
                <a:latin typeface="Arial"/>
                <a:cs typeface="Arial"/>
              </a:rPr>
              <a:t>==</a:t>
            </a:r>
            <a:r>
              <a:rPr sz="2500" spc="5" dirty="0">
                <a:latin typeface="Arial"/>
                <a:cs typeface="Arial"/>
              </a:rPr>
              <a:t>  "Sea")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6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98" y="5013052"/>
            <a:ext cx="7115462" cy="1172967"/>
          </a:xfrm>
          <a:prstGeom prst="rect">
            <a:avLst/>
          </a:prstGeom>
        </p:spPr>
      </p:pic>
      <p:pic>
        <p:nvPicPr>
          <p:cNvPr id="16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224" y="5009877"/>
            <a:ext cx="7121813" cy="1179317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914874" y="5141793"/>
            <a:ext cx="487184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filter(babynames,  name  ==  </a:t>
            </a:r>
            <a:r>
              <a:rPr sz="2500" spc="5" dirty="0">
                <a:solidFill>
                  <a:srgbClr val="FF2600"/>
                </a:solidFill>
                <a:latin typeface="Arial"/>
                <a:cs typeface="Arial"/>
              </a:rPr>
              <a:t>Sea</a:t>
            </a:r>
            <a:r>
              <a:rPr sz="2500" spc="5" dirty="0">
                <a:latin typeface="Arial"/>
                <a:cs typeface="Arial"/>
              </a:rPr>
              <a:t>)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914874" y="5662457"/>
            <a:ext cx="510075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filter(babynames,  name  ==  </a:t>
            </a:r>
            <a:r>
              <a:rPr sz="2500" spc="5" dirty="0">
                <a:solidFill>
                  <a:srgbClr val="00882B"/>
                </a:solidFill>
                <a:latin typeface="Arial"/>
                <a:cs typeface="Arial"/>
              </a:rPr>
              <a:t>"Sea"</a:t>
            </a:r>
            <a:r>
              <a:rPr sz="2500" spc="5" dirty="0">
                <a:latin typeface="Arial"/>
                <a:cs typeface="Arial"/>
              </a:rPr>
              <a:t>)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37303" y="4431467"/>
            <a:ext cx="10026014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65" spc="5" dirty="0">
                <a:latin typeface="Arial"/>
                <a:cs typeface="Arial"/>
              </a:rPr>
              <a:t>2.  </a:t>
            </a:r>
            <a:r>
              <a:rPr lang="ru-RU" sz="2865" spc="5" dirty="0">
                <a:latin typeface="Arial"/>
                <a:cs typeface="Arial"/>
              </a:rPr>
              <a:t>Не забывайте кавычки при сравнении не с переменной</a:t>
            </a:r>
            <a:endParaRPr sz="28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0421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289607" y="752663"/>
            <a:ext cx="1641796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filter()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17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385" y="4075702"/>
            <a:ext cx="377232" cy="231428"/>
          </a:xfrm>
          <a:prstGeom prst="rect">
            <a:avLst/>
          </a:prstGeom>
        </p:spPr>
      </p:pic>
      <p:pic>
        <p:nvPicPr>
          <p:cNvPr id="17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10" y="3746477"/>
            <a:ext cx="707556" cy="444469"/>
          </a:xfrm>
          <a:prstGeom prst="rect">
            <a:avLst/>
          </a:prstGeom>
        </p:spPr>
      </p:pic>
      <p:pic>
        <p:nvPicPr>
          <p:cNvPr id="17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365" y="3746477"/>
            <a:ext cx="561689" cy="444469"/>
          </a:xfrm>
          <a:prstGeom prst="rect">
            <a:avLst/>
          </a:prstGeom>
        </p:spPr>
      </p:pic>
      <p:pic>
        <p:nvPicPr>
          <p:cNvPr id="17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054" y="3746477"/>
            <a:ext cx="1079615" cy="444469"/>
          </a:xfrm>
          <a:prstGeom prst="rect">
            <a:avLst/>
          </a:prstGeom>
        </p:spPr>
      </p:pic>
      <p:pic>
        <p:nvPicPr>
          <p:cNvPr id="17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669" y="3746477"/>
            <a:ext cx="747513" cy="444469"/>
          </a:xfrm>
          <a:prstGeom prst="rect">
            <a:avLst/>
          </a:prstGeom>
        </p:spPr>
      </p:pic>
      <p:pic>
        <p:nvPicPr>
          <p:cNvPr id="17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182" y="3746477"/>
            <a:ext cx="975019" cy="444469"/>
          </a:xfrm>
          <a:prstGeom prst="rect">
            <a:avLst/>
          </a:prstGeom>
        </p:spPr>
      </p:pic>
      <p:pic>
        <p:nvPicPr>
          <p:cNvPr id="17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10" y="4190946"/>
            <a:ext cx="707556" cy="444469"/>
          </a:xfrm>
          <a:prstGeom prst="rect">
            <a:avLst/>
          </a:prstGeom>
        </p:spPr>
      </p:pic>
      <p:pic>
        <p:nvPicPr>
          <p:cNvPr id="17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365" y="4190946"/>
            <a:ext cx="561689" cy="444469"/>
          </a:xfrm>
          <a:prstGeom prst="rect">
            <a:avLst/>
          </a:prstGeom>
        </p:spPr>
      </p:pic>
      <p:pic>
        <p:nvPicPr>
          <p:cNvPr id="18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054" y="4190946"/>
            <a:ext cx="1079615" cy="444469"/>
          </a:xfrm>
          <a:prstGeom prst="rect">
            <a:avLst/>
          </a:prstGeom>
        </p:spPr>
      </p:pic>
      <p:pic>
        <p:nvPicPr>
          <p:cNvPr id="18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669" y="4190946"/>
            <a:ext cx="747513" cy="444469"/>
          </a:xfrm>
          <a:prstGeom prst="rect">
            <a:avLst/>
          </a:prstGeom>
        </p:spPr>
      </p:pic>
      <p:pic>
        <p:nvPicPr>
          <p:cNvPr id="18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182" y="4190946"/>
            <a:ext cx="975019" cy="44446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788102" y="3827753"/>
            <a:ext cx="501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86553" y="3827753"/>
            <a:ext cx="40107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sex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172305" y="3827753"/>
            <a:ext cx="6437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327924" y="3827753"/>
            <a:ext cx="1433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000976" y="3827753"/>
            <a:ext cx="5155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prop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775403" y="4272221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600845" y="4272221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115159" y="4272221"/>
            <a:ext cx="78931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Amelia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9207281" y="4272221"/>
            <a:ext cx="4299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221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9848587" y="4272221"/>
            <a:ext cx="9005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0.00226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8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11" y="3721080"/>
            <a:ext cx="4122187" cy="939734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84" y="2325580"/>
            <a:ext cx="9290834" cy="808544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09" y="2322404"/>
            <a:ext cx="9297183" cy="814894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1632264" y="2568414"/>
            <a:ext cx="7399462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filter(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babynames</a:t>
            </a:r>
            <a:r>
              <a:rPr sz="2350" spc="5" dirty="0">
                <a:latin typeface="Arial"/>
                <a:cs typeface="Arial"/>
              </a:rPr>
              <a:t>,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  name  ==  "Amelia"</a:t>
            </a:r>
            <a:r>
              <a:rPr sz="2350" spc="5" dirty="0">
                <a:latin typeface="Arial"/>
                <a:cs typeface="Arial"/>
              </a:rPr>
              <a:t>,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  year  ==  1880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18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60" y="3721080"/>
            <a:ext cx="4071390" cy="313668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797352" y="3802355"/>
            <a:ext cx="501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495803" y="3802355"/>
            <a:ext cx="40107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sex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181555" y="3802355"/>
            <a:ext cx="6437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4337174" y="3802355"/>
            <a:ext cx="1433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010227" y="3802355"/>
            <a:ext cx="5155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prop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784653" y="4246823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610095" y="4246824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232351" y="4246824"/>
            <a:ext cx="64280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Mary 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4153036" y="4246823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7065</a:t>
            </a:r>
            <a:endParaRPr sz="195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4921332" y="4246823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0.0724</a:t>
            </a:r>
            <a:endParaRPr sz="19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784653" y="468494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2610095" y="4684943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3219652" y="4684943"/>
            <a:ext cx="60208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Anna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4153036" y="468494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2604</a:t>
            </a:r>
            <a:endParaRPr sz="195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4921332" y="4684942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0.0267</a:t>
            </a:r>
            <a:endParaRPr sz="19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1784653" y="5129411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0" name="text 1"/>
          <p:cNvSpPr txBox="1"/>
          <p:nvPr/>
        </p:nvSpPr>
        <p:spPr>
          <a:xfrm>
            <a:off x="2610095" y="5129412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1" name="text 1"/>
          <p:cNvSpPr txBox="1"/>
          <p:nvPr/>
        </p:nvSpPr>
        <p:spPr>
          <a:xfrm>
            <a:off x="3149807" y="5129412"/>
            <a:ext cx="74315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Emma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2" name="text 1"/>
          <p:cNvSpPr txBox="1"/>
          <p:nvPr/>
        </p:nvSpPr>
        <p:spPr>
          <a:xfrm>
            <a:off x="4153036" y="5129411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2003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3" name="text 1"/>
          <p:cNvSpPr txBox="1"/>
          <p:nvPr/>
        </p:nvSpPr>
        <p:spPr>
          <a:xfrm>
            <a:off x="4921332" y="5129411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0.0205</a:t>
            </a:r>
            <a:endParaRPr sz="1900">
              <a:latin typeface="Arial"/>
              <a:cs typeface="Arial"/>
            </a:endParaRPr>
          </a:p>
        </p:txBody>
      </p:sp>
      <p:sp>
        <p:nvSpPr>
          <p:cNvPr id="164" name="text 1"/>
          <p:cNvSpPr txBox="1"/>
          <p:nvPr/>
        </p:nvSpPr>
        <p:spPr>
          <a:xfrm>
            <a:off x="1784653" y="557388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5" name="text 1"/>
          <p:cNvSpPr txBox="1"/>
          <p:nvPr/>
        </p:nvSpPr>
        <p:spPr>
          <a:xfrm>
            <a:off x="2610095" y="5573880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6" name="text 1"/>
          <p:cNvSpPr txBox="1"/>
          <p:nvPr/>
        </p:nvSpPr>
        <p:spPr>
          <a:xfrm>
            <a:off x="3003767" y="5573880"/>
            <a:ext cx="1036502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Elizabeth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7" name="text 1"/>
          <p:cNvSpPr txBox="1"/>
          <p:nvPr/>
        </p:nvSpPr>
        <p:spPr>
          <a:xfrm>
            <a:off x="4153036" y="557388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1939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8" name="text 1"/>
          <p:cNvSpPr txBox="1"/>
          <p:nvPr/>
        </p:nvSpPr>
        <p:spPr>
          <a:xfrm>
            <a:off x="4921332" y="5573880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0.0199</a:t>
            </a:r>
            <a:endParaRPr sz="1900">
              <a:latin typeface="Arial"/>
              <a:cs typeface="Arial"/>
            </a:endParaRPr>
          </a:p>
        </p:txBody>
      </p:sp>
      <p:sp>
        <p:nvSpPr>
          <p:cNvPr id="169" name="text 1"/>
          <p:cNvSpPr txBox="1"/>
          <p:nvPr/>
        </p:nvSpPr>
        <p:spPr>
          <a:xfrm>
            <a:off x="1784653" y="601199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88" name="text 1"/>
          <p:cNvSpPr txBox="1"/>
          <p:nvPr/>
        </p:nvSpPr>
        <p:spPr>
          <a:xfrm>
            <a:off x="2610095" y="6012000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9" name="text 1"/>
          <p:cNvSpPr txBox="1"/>
          <p:nvPr/>
        </p:nvSpPr>
        <p:spPr>
          <a:xfrm>
            <a:off x="3124409" y="6012000"/>
            <a:ext cx="78931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Amelia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0" name="text 1"/>
          <p:cNvSpPr txBox="1"/>
          <p:nvPr/>
        </p:nvSpPr>
        <p:spPr>
          <a:xfrm>
            <a:off x="4216532" y="6012000"/>
            <a:ext cx="4299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221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1" name="text 1"/>
          <p:cNvSpPr txBox="1"/>
          <p:nvPr/>
        </p:nvSpPr>
        <p:spPr>
          <a:xfrm>
            <a:off x="4857837" y="6012000"/>
            <a:ext cx="9005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0.00226</a:t>
            </a:r>
            <a:endParaRPr sz="1900">
              <a:latin typeface="Arial"/>
              <a:cs typeface="Arial"/>
            </a:endParaRPr>
          </a:p>
        </p:txBody>
      </p:sp>
      <p:sp>
        <p:nvSpPr>
          <p:cNvPr id="192" name="text 1"/>
          <p:cNvSpPr txBox="1"/>
          <p:nvPr/>
        </p:nvSpPr>
        <p:spPr>
          <a:xfrm>
            <a:off x="1784653" y="645646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93" name="text 1"/>
          <p:cNvSpPr txBox="1"/>
          <p:nvPr/>
        </p:nvSpPr>
        <p:spPr>
          <a:xfrm>
            <a:off x="2610095" y="6456468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4" name="text 1"/>
          <p:cNvSpPr txBox="1"/>
          <p:nvPr/>
        </p:nvSpPr>
        <p:spPr>
          <a:xfrm>
            <a:off x="3137107" y="6456468"/>
            <a:ext cx="75886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Bertha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5" name="text 1"/>
          <p:cNvSpPr txBox="1"/>
          <p:nvPr/>
        </p:nvSpPr>
        <p:spPr>
          <a:xfrm>
            <a:off x="4153036" y="645646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1320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96" name="text 1"/>
          <p:cNvSpPr txBox="1"/>
          <p:nvPr/>
        </p:nvSpPr>
        <p:spPr>
          <a:xfrm>
            <a:off x="4921332" y="6456468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0.0135</a:t>
            </a:r>
            <a:endParaRPr sz="1900">
              <a:latin typeface="Arial"/>
              <a:cs typeface="Arial"/>
            </a:endParaRPr>
          </a:p>
        </p:txBody>
      </p:sp>
      <p:sp>
        <p:nvSpPr>
          <p:cNvPr id="197" name="text 1"/>
          <p:cNvSpPr txBox="1"/>
          <p:nvPr/>
        </p:nvSpPr>
        <p:spPr>
          <a:xfrm>
            <a:off x="1784653" y="690117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198" name="text 1"/>
          <p:cNvSpPr txBox="1"/>
          <p:nvPr/>
        </p:nvSpPr>
        <p:spPr>
          <a:xfrm>
            <a:off x="2578348" y="6901177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9" name="text 1"/>
          <p:cNvSpPr txBox="1"/>
          <p:nvPr/>
        </p:nvSpPr>
        <p:spPr>
          <a:xfrm>
            <a:off x="3092661" y="6901177"/>
            <a:ext cx="8332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William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0" name="text 1"/>
          <p:cNvSpPr txBox="1"/>
          <p:nvPr/>
        </p:nvSpPr>
        <p:spPr>
          <a:xfrm>
            <a:off x="4153036" y="690117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8524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1" name="text 1"/>
          <p:cNvSpPr txBox="1"/>
          <p:nvPr/>
        </p:nvSpPr>
        <p:spPr>
          <a:xfrm>
            <a:off x="4921332" y="6901177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0.0787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8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62" y="3695682"/>
            <a:ext cx="4122187" cy="3162078"/>
          </a:xfrm>
          <a:prstGeom prst="rect">
            <a:avLst/>
          </a:prstGeom>
        </p:spPr>
      </p:pic>
      <p:sp>
        <p:nvSpPr>
          <p:cNvPr id="202" name="text 1"/>
          <p:cNvSpPr txBox="1"/>
          <p:nvPr/>
        </p:nvSpPr>
        <p:spPr>
          <a:xfrm>
            <a:off x="2946621" y="3325820"/>
            <a:ext cx="1631216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5" spc="5" dirty="0">
                <a:solidFill>
                  <a:srgbClr val="A6AAA9"/>
                </a:solidFill>
                <a:latin typeface="Arial"/>
                <a:cs typeface="Arial"/>
              </a:rPr>
              <a:t>babynames</a:t>
            </a:r>
            <a:endParaRPr sz="2450">
              <a:latin typeface="Arial"/>
              <a:cs typeface="Arial"/>
            </a:endParaRPr>
          </a:p>
        </p:txBody>
      </p:sp>
      <p:sp>
        <p:nvSpPr>
          <p:cNvPr id="75" name="text 1">
            <a:extLst>
              <a:ext uri="{FF2B5EF4-FFF2-40B4-BE49-F238E27FC236}">
                <a16:creationId xmlns:a16="http://schemas.microsoft.com/office/drawing/2014/main" id="{C6470667-248F-BA4D-AB0F-32F153204FD6}"/>
              </a:ext>
            </a:extLst>
          </p:cNvPr>
          <p:cNvSpPr txBox="1"/>
          <p:nvPr/>
        </p:nvSpPr>
        <p:spPr>
          <a:xfrm>
            <a:off x="1463773" y="1733809"/>
            <a:ext cx="9530622" cy="422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45" spc="5" dirty="0">
                <a:latin typeface="Arial"/>
                <a:cs typeface="Arial"/>
              </a:rPr>
              <a:t>Выбрать строки соответствующие логическому критерию</a:t>
            </a:r>
            <a:r>
              <a:rPr sz="2745" spc="5" dirty="0">
                <a:latin typeface="Arial"/>
                <a:cs typeface="Arial"/>
              </a:rPr>
              <a:t>.</a:t>
            </a:r>
            <a:endParaRPr sz="2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9144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851BF6A-A964-2544-B14F-69A9C0A90CE6}"/>
              </a:ext>
            </a:extLst>
          </p:cNvPr>
          <p:cNvGrpSpPr/>
          <p:nvPr/>
        </p:nvGrpSpPr>
        <p:grpSpPr>
          <a:xfrm>
            <a:off x="3594276" y="2508315"/>
            <a:ext cx="5005043" cy="2508074"/>
            <a:chOff x="5926522" y="4136397"/>
            <a:chExt cx="8253686" cy="4135999"/>
          </a:xfrm>
        </p:grpSpPr>
        <p:pic>
          <p:nvPicPr>
            <p:cNvPr id="190" name="Image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522" y="4136397"/>
              <a:ext cx="4191026" cy="827200"/>
            </a:xfrm>
            <a:prstGeom prst="rect">
              <a:avLst/>
            </a:prstGeom>
          </p:spPr>
        </p:pic>
        <p:pic>
          <p:nvPicPr>
            <p:cNvPr id="191" name="Image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7548" y="4136397"/>
              <a:ext cx="4062660" cy="827200"/>
            </a:xfrm>
            <a:prstGeom prst="rect">
              <a:avLst/>
            </a:prstGeom>
          </p:spPr>
        </p:pic>
        <p:pic>
          <p:nvPicPr>
            <p:cNvPr id="192" name="Image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522" y="4963597"/>
              <a:ext cx="4191026" cy="827200"/>
            </a:xfrm>
            <a:prstGeom prst="rect">
              <a:avLst/>
            </a:prstGeom>
          </p:spPr>
        </p:pic>
        <p:pic>
          <p:nvPicPr>
            <p:cNvPr id="193" name="Image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7548" y="4963597"/>
              <a:ext cx="4062660" cy="827200"/>
            </a:xfrm>
            <a:prstGeom prst="rect">
              <a:avLst/>
            </a:prstGeom>
          </p:spPr>
        </p:pic>
        <p:pic>
          <p:nvPicPr>
            <p:cNvPr id="194" name="Image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522" y="5790796"/>
              <a:ext cx="4191026" cy="827200"/>
            </a:xfrm>
            <a:prstGeom prst="rect">
              <a:avLst/>
            </a:prstGeom>
          </p:spPr>
        </p:pic>
        <p:pic>
          <p:nvPicPr>
            <p:cNvPr id="195" name="Image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7548" y="5790796"/>
              <a:ext cx="4062660" cy="827200"/>
            </a:xfrm>
            <a:prstGeom prst="rect">
              <a:avLst/>
            </a:prstGeom>
          </p:spPr>
        </p:pic>
        <p:pic>
          <p:nvPicPr>
            <p:cNvPr id="196" name="Image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522" y="6617996"/>
              <a:ext cx="4191026" cy="827200"/>
            </a:xfrm>
            <a:prstGeom prst="rect">
              <a:avLst/>
            </a:prstGeom>
          </p:spPr>
        </p:pic>
        <p:pic>
          <p:nvPicPr>
            <p:cNvPr id="197" name="Image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7548" y="6617996"/>
              <a:ext cx="4062660" cy="827200"/>
            </a:xfrm>
            <a:prstGeom prst="rect">
              <a:avLst/>
            </a:prstGeom>
          </p:spPr>
        </p:pic>
        <p:pic>
          <p:nvPicPr>
            <p:cNvPr id="198" name="Image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522" y="7445196"/>
              <a:ext cx="4191026" cy="827200"/>
            </a:xfrm>
            <a:prstGeom prst="rect">
              <a:avLst/>
            </a:prstGeom>
          </p:spPr>
        </p:pic>
        <p:pic>
          <p:nvPicPr>
            <p:cNvPr id="199" name="Image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7548" y="7445196"/>
              <a:ext cx="4062660" cy="827200"/>
            </a:xfrm>
            <a:prstGeom prst="rect">
              <a:avLst/>
            </a:prstGeom>
          </p:spPr>
        </p:pic>
      </p:grpSp>
      <p:pic>
        <p:nvPicPr>
          <p:cNvPr id="2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878" y="2482917"/>
            <a:ext cx="5055837" cy="2558870"/>
          </a:xfrm>
          <a:prstGeom prst="rect">
            <a:avLst/>
          </a:prstGeom>
        </p:spPr>
      </p:pic>
      <p:pic>
        <p:nvPicPr>
          <p:cNvPr id="1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10612" y="752663"/>
            <a:ext cx="10617650" cy="7231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just"/>
            <a:r>
              <a:rPr lang="ru-RU" sz="4699" spc="5" dirty="0">
                <a:latin typeface="Arial"/>
                <a:cs typeface="Arial"/>
              </a:rPr>
              <a:t>Булевы операторы – строгие условия</a:t>
            </a:r>
            <a:endParaRPr sz="46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4379957" y="2605305"/>
            <a:ext cx="838050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a  </a:t>
            </a:r>
            <a:r>
              <a:rPr sz="225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&amp;</a:t>
            </a:r>
            <a:r>
              <a:rPr sz="2250" spc="5" dirty="0">
                <a:latin typeface="Arial"/>
                <a:cs typeface="Arial"/>
              </a:rPr>
              <a:t>  b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356332" y="2582923"/>
            <a:ext cx="53572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and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438767" y="3106919"/>
            <a:ext cx="721031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a  </a:t>
            </a:r>
            <a:r>
              <a:rPr sz="225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|</a:t>
            </a:r>
            <a:r>
              <a:rPr sz="2250" spc="5" dirty="0">
                <a:latin typeface="Arial"/>
                <a:cs typeface="Arial"/>
              </a:rPr>
              <a:t>  b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356332" y="3084537"/>
            <a:ext cx="28661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or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178435" y="3608534"/>
            <a:ext cx="998991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xor</a:t>
            </a:r>
            <a:r>
              <a:rPr sz="2250" spc="5" dirty="0">
                <a:latin typeface="Arial"/>
                <a:cs typeface="Arial"/>
              </a:rPr>
              <a:t>(a,b)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356332" y="3586152"/>
            <a:ext cx="1364156" cy="3801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0" spc="5" dirty="0">
                <a:latin typeface="Arial"/>
                <a:cs typeface="Arial"/>
              </a:rPr>
              <a:t>exactly or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692749" y="4110148"/>
            <a:ext cx="241733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!</a:t>
            </a:r>
            <a:r>
              <a:rPr sz="2250" spc="5" dirty="0">
                <a:latin typeface="Arial"/>
                <a:cs typeface="Arial"/>
              </a:rPr>
              <a:t>a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356332" y="4087767"/>
            <a:ext cx="44755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not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908180" y="4573210"/>
            <a:ext cx="390138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a  </a:t>
            </a:r>
            <a:r>
              <a:rPr sz="225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%in% </a:t>
            </a:r>
            <a:r>
              <a:rPr sz="2250" spc="5" dirty="0">
                <a:latin typeface="Arial"/>
                <a:cs typeface="Arial"/>
              </a:rPr>
              <a:t> c(a,  b)   </a:t>
            </a:r>
            <a:r>
              <a:rPr lang="ru-RU" sz="2250" spc="5" dirty="0">
                <a:latin typeface="Arial"/>
                <a:cs typeface="Arial"/>
              </a:rPr>
              <a:t> </a:t>
            </a:r>
            <a:r>
              <a:rPr sz="2500" spc="5" dirty="0">
                <a:latin typeface="Arial"/>
                <a:cs typeface="Arial"/>
              </a:rPr>
              <a:t>one of (in)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105470" y="1890503"/>
            <a:ext cx="2037096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90" spc="5" dirty="0">
                <a:solidFill>
                  <a:srgbClr val="53585F"/>
                </a:solidFill>
                <a:latin typeface="Arial"/>
                <a:cs typeface="Arial"/>
              </a:rPr>
              <a:t>?base::Logic</a:t>
            </a:r>
            <a:endParaRPr sz="27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042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21" y="748406"/>
            <a:ext cx="9114402" cy="768400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46" y="745233"/>
            <a:ext cx="9120753" cy="77474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740206" y="970136"/>
            <a:ext cx="166167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babynames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2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22" y="1606678"/>
            <a:ext cx="9156057" cy="525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14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39079" y="627424"/>
            <a:ext cx="4060214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Подумайте как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97278" y="1977042"/>
            <a:ext cx="11174854" cy="4385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50" spc="5" dirty="0">
                <a:solidFill>
                  <a:srgbClr val="005493"/>
                </a:solidFill>
                <a:latin typeface="Arial"/>
                <a:cs typeface="Arial"/>
              </a:rPr>
              <a:t>Используя булевы операторы выберите только строки в которых: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08427" y="2938180"/>
            <a:ext cx="4043286" cy="4339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20" spc="5" dirty="0">
                <a:solidFill>
                  <a:srgbClr val="005493"/>
                </a:solidFill>
                <a:latin typeface="Arial"/>
                <a:cs typeface="Arial"/>
              </a:rPr>
              <a:t>• </a:t>
            </a:r>
            <a:r>
              <a:rPr lang="ru-RU" sz="2820" spc="5" dirty="0">
                <a:solidFill>
                  <a:srgbClr val="005493"/>
                </a:solidFill>
                <a:latin typeface="Arial"/>
                <a:cs typeface="Arial"/>
              </a:rPr>
              <a:t>Девочки</a:t>
            </a:r>
            <a:r>
              <a:rPr sz="2820" spc="5" dirty="0">
                <a:solidFill>
                  <a:srgbClr val="005493"/>
                </a:solidFill>
                <a:latin typeface="Arial"/>
                <a:cs typeface="Arial"/>
              </a:rPr>
              <a:t> </a:t>
            </a:r>
            <a:r>
              <a:rPr lang="ru-RU" sz="2820" spc="5" dirty="0">
                <a:solidFill>
                  <a:srgbClr val="005493"/>
                </a:solidFill>
                <a:latin typeface="Arial"/>
                <a:cs typeface="Arial"/>
              </a:rPr>
              <a:t>с именем </a:t>
            </a:r>
            <a:r>
              <a:rPr sz="2820" spc="5" dirty="0">
                <a:solidFill>
                  <a:srgbClr val="005493"/>
                </a:solidFill>
                <a:latin typeface="Arial"/>
                <a:cs typeface="Arial"/>
              </a:rPr>
              <a:t>Sea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08427" y="3566785"/>
            <a:ext cx="9667070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• </a:t>
            </a: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Имена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которые были даны только 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5 </a:t>
            </a: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или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 6 </a:t>
            </a: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детям в 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 1880</a:t>
            </a:r>
            <a:endParaRPr sz="275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08428" y="4195391"/>
            <a:ext cx="6185027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• </a:t>
            </a: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Есть имена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  Acura, Lexus, </a:t>
            </a: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или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 Yugo</a:t>
            </a:r>
            <a:endParaRPr sz="2750" dirty="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95715" y="4989404"/>
            <a:ext cx="869244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05493"/>
                </a:solidFill>
                <a:latin typeface="Arial"/>
                <a:cs typeface="Arial"/>
              </a:rPr>
              <a:t>filter(babynames,  name  ==  "Sea"  |  name  ==  "Anemone")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2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46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6" y="211167"/>
            <a:ext cx="11044834" cy="1704561"/>
          </a:xfrm>
          <a:prstGeom prst="rect">
            <a:avLst/>
          </a:prstGeom>
        </p:spPr>
      </p:pic>
      <p:pic>
        <p:nvPicPr>
          <p:cNvPr id="2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" y="207992"/>
            <a:ext cx="11051183" cy="171091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43326" y="328831"/>
            <a:ext cx="7035580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filter(babynames,  name  ==  "Sea",  sex  ==  "F")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43326" y="802952"/>
            <a:ext cx="509306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    year      sex    name          n                  prop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43326" y="1171226"/>
            <a:ext cx="508921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1    1982          F      Sea          5  2.756771e-06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3326" y="1539500"/>
            <a:ext cx="508921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2    1998          F      Sea          5  2.580377e-06</a:t>
            </a:r>
            <a:endParaRPr>
              <a:latin typeface="Arial"/>
              <a:cs typeface="Arial"/>
            </a:endParaRPr>
          </a:p>
        </p:txBody>
      </p:sp>
      <p:pic>
        <p:nvPicPr>
          <p:cNvPr id="20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61" y="2138924"/>
            <a:ext cx="11044836" cy="2026670"/>
          </a:xfrm>
          <a:prstGeom prst="rect">
            <a:avLst/>
          </a:prstGeom>
        </p:spPr>
      </p:pic>
      <p:pic>
        <p:nvPicPr>
          <p:cNvPr id="2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86" y="2135749"/>
            <a:ext cx="11051183" cy="2033019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30627" y="2227348"/>
            <a:ext cx="774442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filter(babynames,  n  ==  5  |  n  ==  6,  year  ==  1880)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30627" y="2707818"/>
            <a:ext cx="53521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    year      sex        name          n                  prop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30627" y="3076092"/>
            <a:ext cx="533479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1    1880          F        Abby          6  6.147289e-05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30627" y="3444366"/>
            <a:ext cx="519244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2    1880          F    Aileen          6  6.147289e-05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30627" y="3812641"/>
            <a:ext cx="5741636" cy="2608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95" spc="5" dirty="0">
                <a:solidFill>
                  <a:srgbClr val="A6AAA9"/>
                </a:solidFill>
                <a:latin typeface="Arial"/>
                <a:cs typeface="Arial"/>
              </a:rPr>
              <a:t>#  …          …          …              …          …                        …</a:t>
            </a:r>
            <a:endParaRPr sz="1650">
              <a:latin typeface="Arial"/>
              <a:cs typeface="Arial"/>
            </a:endParaRPr>
          </a:p>
        </p:txBody>
      </p:sp>
      <p:pic>
        <p:nvPicPr>
          <p:cNvPr id="2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5" y="4353029"/>
            <a:ext cx="11044834" cy="2098192"/>
          </a:xfrm>
          <a:prstGeom prst="rect">
            <a:avLst/>
          </a:prstGeom>
        </p:spPr>
      </p:pic>
      <p:pic>
        <p:nvPicPr>
          <p:cNvPr id="2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1" y="4349855"/>
            <a:ext cx="11051183" cy="2104542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43326" y="4441992"/>
            <a:ext cx="9322488" cy="3270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25" spc="5" dirty="0">
                <a:latin typeface="Arial"/>
                <a:cs typeface="Arial"/>
              </a:rPr>
              <a:t>filter(babynames,  name  ==  "Acura"  |  name  =="Lexus"  |name  =="Yugo"))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43326" y="4884998"/>
            <a:ext cx="4334841" cy="2346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25" spc="5" dirty="0">
                <a:solidFill>
                  <a:srgbClr val="A6AAA9"/>
                </a:solidFill>
                <a:latin typeface="Arial"/>
                <a:cs typeface="Arial"/>
              </a:rPr>
              <a:t>#        year      sex    name          n                  prop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743326" y="5234223"/>
            <a:ext cx="4285789" cy="2346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25" spc="5" dirty="0">
                <a:solidFill>
                  <a:srgbClr val="A6AAA9"/>
                </a:solidFill>
                <a:latin typeface="Arial"/>
                <a:cs typeface="Arial"/>
              </a:rPr>
              <a:t>#  1    1990          F  Lexus        36  1.752932e-05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43325" y="5583448"/>
            <a:ext cx="4329070" cy="2346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25" spc="5" dirty="0">
                <a:solidFill>
                  <a:srgbClr val="A6AAA9"/>
                </a:solidFill>
                <a:latin typeface="Arial"/>
                <a:cs typeface="Arial"/>
              </a:rPr>
              <a:t>#  2    1990          M  Lexus        12  5.579156e-06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743326" y="5900926"/>
            <a:ext cx="4629794" cy="2185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20" spc="5" dirty="0">
                <a:solidFill>
                  <a:srgbClr val="A6AAA9"/>
                </a:solidFill>
                <a:latin typeface="Arial"/>
                <a:cs typeface="Arial"/>
              </a:rPr>
              <a:t>#  …          …          …          …          …                        …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557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66940" y="553701"/>
            <a:ext cx="10050508" cy="7162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54" spc="5" dirty="0">
                <a:latin typeface="Arial"/>
                <a:cs typeface="Arial"/>
              </a:rPr>
              <a:t>Еще две чуть менее частые ошибки</a:t>
            </a:r>
            <a:endParaRPr sz="4650" dirty="0">
              <a:latin typeface="Arial"/>
              <a:cs typeface="Arial"/>
            </a:endParaRPr>
          </a:p>
        </p:txBody>
      </p:sp>
      <p:pic>
        <p:nvPicPr>
          <p:cNvPr id="2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1423" y="1731765"/>
            <a:ext cx="7072192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65" spc="5" dirty="0">
                <a:latin typeface="Arial"/>
                <a:cs typeface="Arial"/>
              </a:rPr>
              <a:t>3.  </a:t>
            </a:r>
            <a:r>
              <a:rPr lang="ru-RU" sz="2865" spc="5" dirty="0">
                <a:latin typeface="Arial"/>
                <a:cs typeface="Arial"/>
              </a:rPr>
              <a:t>Сваливание нескольких тестов в один</a:t>
            </a:r>
            <a:endParaRPr sz="2850" dirty="0">
              <a:latin typeface="Arial"/>
              <a:cs typeface="Arial"/>
            </a:endParaRPr>
          </a:p>
        </p:txBody>
      </p:sp>
      <p:pic>
        <p:nvPicPr>
          <p:cNvPr id="2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70" y="2314116"/>
            <a:ext cx="7096238" cy="1129344"/>
          </a:xfrm>
          <a:prstGeom prst="rect">
            <a:avLst/>
          </a:prstGeom>
        </p:spPr>
      </p:pic>
      <p:pic>
        <p:nvPicPr>
          <p:cNvPr id="2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96" y="2310941"/>
            <a:ext cx="7102586" cy="1135694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384632" y="2430533"/>
            <a:ext cx="475130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filter(babynames,  </a:t>
            </a:r>
            <a:r>
              <a:rPr sz="2500" spc="5" dirty="0">
                <a:solidFill>
                  <a:srgbClr val="FF2600"/>
                </a:solidFill>
                <a:latin typeface="Arial"/>
                <a:cs typeface="Arial"/>
              </a:rPr>
              <a:t>10  &lt;  n  &lt;  20</a:t>
            </a:r>
            <a:r>
              <a:rPr sz="2500" spc="5" dirty="0">
                <a:latin typeface="Arial"/>
                <a:cs typeface="Arial"/>
              </a:rPr>
              <a:t>)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84631" y="2951197"/>
            <a:ext cx="520110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filter(babynames,  </a:t>
            </a:r>
            <a:r>
              <a:rPr sz="2500" spc="5" dirty="0">
                <a:solidFill>
                  <a:srgbClr val="00882B"/>
                </a:solidFill>
                <a:latin typeface="Arial"/>
                <a:cs typeface="Arial"/>
              </a:rPr>
              <a:t>10  &lt;  n</a:t>
            </a:r>
            <a:r>
              <a:rPr sz="2500" spc="5" dirty="0">
                <a:latin typeface="Arial"/>
                <a:cs typeface="Arial"/>
              </a:rPr>
              <a:t>,</a:t>
            </a:r>
            <a:r>
              <a:rPr sz="2500" spc="5" dirty="0">
                <a:solidFill>
                  <a:srgbClr val="FF2600"/>
                </a:solidFill>
                <a:latin typeface="Arial"/>
                <a:cs typeface="Arial"/>
              </a:rPr>
              <a:t>  </a:t>
            </a:r>
            <a:r>
              <a:rPr sz="2500" spc="5" dirty="0">
                <a:solidFill>
                  <a:srgbClr val="00882B"/>
                </a:solidFill>
                <a:latin typeface="Arial"/>
                <a:cs typeface="Arial"/>
              </a:rPr>
              <a:t>n  &lt;  20</a:t>
            </a:r>
            <a:r>
              <a:rPr sz="2500" spc="5" dirty="0">
                <a:latin typeface="Arial"/>
                <a:cs typeface="Arial"/>
              </a:rPr>
              <a:t>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2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057" y="4593120"/>
            <a:ext cx="10231172" cy="1191997"/>
          </a:xfrm>
          <a:prstGeom prst="rect">
            <a:avLst/>
          </a:prstGeom>
        </p:spPr>
      </p:pic>
      <p:pic>
        <p:nvPicPr>
          <p:cNvPr id="2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81" y="4589945"/>
            <a:ext cx="10237521" cy="1198347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384631" y="4722723"/>
            <a:ext cx="847635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filter(babynames,  </a:t>
            </a:r>
            <a:r>
              <a:rPr sz="2500" spc="5" dirty="0">
                <a:solidFill>
                  <a:srgbClr val="FF2600"/>
                </a:solidFill>
                <a:latin typeface="Arial"/>
                <a:cs typeface="Arial"/>
              </a:rPr>
              <a:t>n  ==  5  |  n  ==  6  |  n  ==  7  |  n  ==  8</a:t>
            </a:r>
            <a:r>
              <a:rPr sz="2500" spc="5" dirty="0">
                <a:latin typeface="Arial"/>
                <a:cs typeface="Arial"/>
              </a:rPr>
              <a:t>)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84631" y="5243386"/>
            <a:ext cx="602568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filter(babynames,  </a:t>
            </a:r>
            <a:r>
              <a:rPr sz="2500" spc="5" dirty="0">
                <a:solidFill>
                  <a:srgbClr val="00882B"/>
                </a:solidFill>
                <a:latin typeface="Arial"/>
                <a:cs typeface="Arial"/>
              </a:rPr>
              <a:t>n  %in%  c(5,  6,  7,  8)</a:t>
            </a:r>
            <a:r>
              <a:rPr sz="2500" spc="5" dirty="0">
                <a:latin typeface="Arial"/>
                <a:cs typeface="Arial"/>
              </a:rPr>
              <a:t>)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81423" y="3985856"/>
            <a:ext cx="10053201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90" spc="5" dirty="0">
                <a:latin typeface="Arial"/>
                <a:cs typeface="Arial"/>
              </a:rPr>
              <a:t>4.  </a:t>
            </a:r>
            <a:r>
              <a:rPr lang="ru-RU" sz="2790" spc="5" dirty="0">
                <a:latin typeface="Arial"/>
                <a:cs typeface="Arial"/>
              </a:rPr>
              <a:t>Написание нескольких проверок </a:t>
            </a:r>
            <a:r>
              <a:rPr sz="2790" spc="5" dirty="0">
                <a:latin typeface="Arial"/>
                <a:cs typeface="Arial"/>
              </a:rPr>
              <a:t>(</a:t>
            </a:r>
            <a:r>
              <a:rPr lang="ru-RU" sz="2790" spc="5" dirty="0">
                <a:latin typeface="Arial"/>
                <a:cs typeface="Arial"/>
              </a:rPr>
              <a:t>когда надо было </a:t>
            </a:r>
            <a:r>
              <a:rPr sz="2790" spc="5" dirty="0">
                <a:latin typeface="Arial"/>
                <a:cs typeface="Arial"/>
              </a:rPr>
              <a:t>%in%)</a:t>
            </a:r>
            <a:endParaRPr sz="2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9595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6" y="211167"/>
            <a:ext cx="11044834" cy="1704561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" y="207992"/>
            <a:ext cx="11051183" cy="171091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43326" y="328831"/>
            <a:ext cx="7035580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filter(babynames,  name  ==  "Sea",  sex  ==  "F")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43326" y="802952"/>
            <a:ext cx="509306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    year      sex    name          n                  prop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43326" y="1171226"/>
            <a:ext cx="508921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1    1982          F      Sea          5  2.756771e-06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3326" y="1539500"/>
            <a:ext cx="508921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2    1998          F      Sea          5  2.580377e-06</a:t>
            </a:r>
            <a:endParaRPr>
              <a:latin typeface="Arial"/>
              <a:cs typeface="Arial"/>
            </a:endParaRPr>
          </a:p>
        </p:txBody>
      </p:sp>
      <p:pic>
        <p:nvPicPr>
          <p:cNvPr id="2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61" y="2138924"/>
            <a:ext cx="11044836" cy="2026670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86" y="2135749"/>
            <a:ext cx="11051183" cy="2033019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30627" y="2227348"/>
            <a:ext cx="774442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filter(babynames,  n  ==  5  |  n  ==  6,  year  ==  1880)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30627" y="2707818"/>
            <a:ext cx="53521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    year      sex        name          n                  prop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30627" y="3076092"/>
            <a:ext cx="533479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1    1880          F        Abby          6  6.147289e-05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30627" y="3444366"/>
            <a:ext cx="519244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2    1880          F    Aileen          6  6.147289e-05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30627" y="3812641"/>
            <a:ext cx="5741636" cy="2608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95" spc="5" dirty="0">
                <a:solidFill>
                  <a:srgbClr val="A6AAA9"/>
                </a:solidFill>
                <a:latin typeface="Arial"/>
                <a:cs typeface="Arial"/>
              </a:rPr>
              <a:t>#  …          …          …              …          …                        …</a:t>
            </a:r>
            <a:endParaRPr sz="1650">
              <a:latin typeface="Arial"/>
              <a:cs typeface="Arial"/>
            </a:endParaRPr>
          </a:p>
        </p:txBody>
      </p:sp>
      <p:pic>
        <p:nvPicPr>
          <p:cNvPr id="2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5" y="4353029"/>
            <a:ext cx="11044834" cy="2098192"/>
          </a:xfrm>
          <a:prstGeom prst="rect">
            <a:avLst/>
          </a:prstGeom>
        </p:spPr>
      </p:pic>
      <p:pic>
        <p:nvPicPr>
          <p:cNvPr id="2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1" y="4349855"/>
            <a:ext cx="11051183" cy="2104542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43326" y="4443342"/>
            <a:ext cx="878182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filter(babynames,  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name  %in%  c("Acura",  "Lexus",  "Yugo")</a:t>
            </a:r>
            <a:r>
              <a:rPr sz="2500" spc="5" dirty="0">
                <a:latin typeface="Arial"/>
                <a:cs typeface="Arial"/>
              </a:rPr>
              <a:t>)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43326" y="4955560"/>
            <a:ext cx="509306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    year      sex    name          n                  prop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743326" y="5355582"/>
            <a:ext cx="503599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1    1990          F  Lexus        36  1.752932e-05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43326" y="5755604"/>
            <a:ext cx="508729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2    1990          M  Lexus        12  5.579156e-06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743326" y="6123878"/>
            <a:ext cx="5370381" cy="2585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80" spc="5" dirty="0">
                <a:solidFill>
                  <a:srgbClr val="A6AAA9"/>
                </a:solidFill>
                <a:latin typeface="Arial"/>
                <a:cs typeface="Arial"/>
              </a:rPr>
              <a:t>#  …          …          …          …          …                        …</a:t>
            </a:r>
            <a:endParaRPr sz="1650">
              <a:latin typeface="Arial"/>
              <a:cs typeface="Arial"/>
            </a:endParaRPr>
          </a:p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6" y="19188"/>
            <a:ext cx="11578764" cy="42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19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3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2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2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562528" y="2648005"/>
            <a:ext cx="5032788" cy="1464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9" spc="5" dirty="0">
                <a:solidFill>
                  <a:srgbClr val="F0F0F0"/>
                </a:solidFill>
                <a:latin typeface="Arial"/>
                <a:cs typeface="Arial"/>
              </a:rPr>
              <a:t>arrange()</a:t>
            </a:r>
            <a:endParaRPr sz="9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5527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25" y="2312457"/>
            <a:ext cx="9038552" cy="808544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550" y="2309283"/>
            <a:ext cx="9044902" cy="814893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876886" y="752663"/>
            <a:ext cx="2519279" cy="7323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759" spc="5" dirty="0">
                <a:latin typeface="Arial"/>
                <a:cs typeface="Arial"/>
              </a:rPr>
              <a:t>arrange()</a:t>
            </a:r>
            <a:endParaRPr sz="47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600516" y="1769861"/>
            <a:ext cx="8236165" cy="4178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Сортирует строки от наименьшего к наибольшему</a:t>
            </a:r>
            <a:r>
              <a:rPr sz="2715" spc="5" dirty="0">
                <a:latin typeface="Arial"/>
                <a:cs typeface="Arial"/>
              </a:rPr>
              <a:t>.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759254" y="2555715"/>
            <a:ext cx="2480166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arrange(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.data,  …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2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409" y="2985019"/>
            <a:ext cx="6032499" cy="261574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3610112" y="3922250"/>
            <a:ext cx="5874796" cy="140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48"/>
            <a:r>
              <a:rPr lang="ru-RU" sz="2230" b="1" spc="5" dirty="0">
                <a:solidFill>
                  <a:srgbClr val="FFFFFF"/>
                </a:solidFill>
                <a:latin typeface="Arial"/>
                <a:cs typeface="Arial"/>
              </a:rPr>
              <a:t>одна или более колонок для сортировки</a:t>
            </a:r>
            <a:endParaRPr sz="2200" dirty="0">
              <a:latin typeface="Arial"/>
              <a:cs typeface="Arial"/>
            </a:endParaRPr>
          </a:p>
          <a:p>
            <a:pPr algn="ctr"/>
            <a:r>
              <a:rPr sz="2260" spc="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ru-RU" sz="2260" spc="5" dirty="0">
                <a:solidFill>
                  <a:srgbClr val="FFFFFF"/>
                </a:solidFill>
                <a:latin typeface="Arial"/>
                <a:cs typeface="Arial"/>
              </a:rPr>
              <a:t>дополнительные колонки используются </a:t>
            </a:r>
            <a:br>
              <a:rPr lang="ru-RU" sz="2260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260" spc="5" dirty="0">
                <a:solidFill>
                  <a:srgbClr val="FFFFFF"/>
                </a:solidFill>
                <a:latin typeface="Arial"/>
                <a:cs typeface="Arial"/>
              </a:rPr>
              <a:t>для сортировки сходных значений первой </a:t>
            </a:r>
            <a:br>
              <a:rPr lang="ru-RU" sz="2260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260" spc="5" dirty="0">
                <a:solidFill>
                  <a:srgbClr val="FFFFFF"/>
                </a:solidFill>
                <a:latin typeface="Arial"/>
                <a:cs typeface="Arial"/>
              </a:rPr>
              <a:t>переменной</a:t>
            </a:r>
            <a:r>
              <a:rPr sz="2350" spc="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350" dirty="0">
              <a:latin typeface="Arial"/>
              <a:cs typeface="Arial"/>
            </a:endParaRPr>
          </a:p>
        </p:txBody>
      </p:sp>
      <p:pic>
        <p:nvPicPr>
          <p:cNvPr id="2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98" y="2931445"/>
            <a:ext cx="2095353" cy="2287427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357056" y="4093688"/>
            <a:ext cx="1714893" cy="6217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20" b="1" spc="5" dirty="0">
                <a:solidFill>
                  <a:srgbClr val="FFFFFF"/>
                </a:solidFill>
                <a:latin typeface="Arial"/>
                <a:cs typeface="Arial"/>
              </a:rPr>
              <a:t>Сортируемая</a:t>
            </a:r>
          </a:p>
          <a:p>
            <a:pPr algn="ctr"/>
            <a:r>
              <a:rPr lang="ru-RU" sz="2020" b="1" spc="5" dirty="0">
                <a:solidFill>
                  <a:srgbClr val="FFFFFF"/>
                </a:solidFill>
                <a:latin typeface="Arial"/>
                <a:cs typeface="Arial"/>
              </a:rPr>
              <a:t>таблица</a:t>
            </a:r>
            <a:endParaRPr sz="23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4218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876886" y="752663"/>
            <a:ext cx="2519279" cy="7323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759" spc="5" dirty="0">
                <a:latin typeface="Arial"/>
                <a:cs typeface="Arial"/>
              </a:rPr>
              <a:t>arrange()</a:t>
            </a:r>
            <a:endParaRPr sz="4750">
              <a:latin typeface="Arial"/>
              <a:cs typeface="Arial"/>
            </a:endParaRPr>
          </a:p>
        </p:txBody>
      </p:sp>
      <p:pic>
        <p:nvPicPr>
          <p:cNvPr id="2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67" y="2312457"/>
            <a:ext cx="9174066" cy="808544"/>
          </a:xfrm>
          <a:prstGeom prst="rect">
            <a:avLst/>
          </a:prstGeom>
        </p:spPr>
      </p:pic>
      <p:pic>
        <p:nvPicPr>
          <p:cNvPr id="2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92" y="2309283"/>
            <a:ext cx="9180414" cy="81489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695759" y="2555715"/>
            <a:ext cx="3240952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arrange(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babynames</a:t>
            </a:r>
            <a:r>
              <a:rPr sz="2350" spc="5" dirty="0">
                <a:latin typeface="Arial"/>
                <a:cs typeface="Arial"/>
              </a:rPr>
              <a:t>,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  n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768833" y="3338519"/>
            <a:ext cx="1631216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5" spc="5" dirty="0">
                <a:solidFill>
                  <a:srgbClr val="A6AAA9"/>
                </a:solidFill>
                <a:latin typeface="Arial"/>
                <a:cs typeface="Arial"/>
              </a:rPr>
              <a:t>babynames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2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385" y="4396301"/>
            <a:ext cx="377232" cy="231429"/>
          </a:xfrm>
          <a:prstGeom prst="rect">
            <a:avLst/>
          </a:prstGeom>
        </p:spPr>
      </p:pic>
      <p:pic>
        <p:nvPicPr>
          <p:cNvPr id="2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22" y="3746477"/>
            <a:ext cx="4071390" cy="311128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625914" y="3827753"/>
            <a:ext cx="501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324365" y="3827753"/>
            <a:ext cx="40107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sex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010117" y="3827753"/>
            <a:ext cx="6437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65736" y="3827753"/>
            <a:ext cx="1433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838789" y="3827753"/>
            <a:ext cx="5155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prop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613215" y="4272221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406910" y="4272221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054564" y="4272221"/>
            <a:ext cx="5588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John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981598" y="4272221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9655</a:t>
            </a:r>
            <a:endParaRPr sz="19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749894" y="4272221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0.0815</a:t>
            </a:r>
            <a:endParaRPr sz="19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613215" y="471034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406910" y="4710341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921224" y="4710341"/>
            <a:ext cx="8332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William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981598" y="471034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9532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4749894" y="4710341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0.0805</a:t>
            </a:r>
            <a:endParaRPr sz="19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613215" y="515480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2406910" y="5154810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2972020" y="5154809"/>
            <a:ext cx="740587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James</a:t>
            </a:r>
            <a:endParaRPr sz="195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981598" y="515480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5927</a:t>
            </a:r>
            <a:endParaRPr sz="19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4749894" y="5154809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0.0501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613215" y="559927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2406910" y="5599278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2921223" y="5599278"/>
            <a:ext cx="855683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Charles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3981598" y="559927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5348</a:t>
            </a:r>
            <a:endParaRPr sz="195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4749894" y="5599278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0.0451</a:t>
            </a:r>
            <a:endParaRPr sz="19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1613215" y="603739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24" name="text 1"/>
          <p:cNvSpPr txBox="1"/>
          <p:nvPr/>
        </p:nvSpPr>
        <p:spPr>
          <a:xfrm>
            <a:off x="2406910" y="6037398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5" name="text 1"/>
          <p:cNvSpPr txBox="1"/>
          <p:nvPr/>
        </p:nvSpPr>
        <p:spPr>
          <a:xfrm>
            <a:off x="2946621" y="6037398"/>
            <a:ext cx="79957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Garrett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6" name="text 1"/>
          <p:cNvSpPr txBox="1"/>
          <p:nvPr/>
        </p:nvSpPr>
        <p:spPr>
          <a:xfrm>
            <a:off x="4108590" y="6037398"/>
            <a:ext cx="28661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13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7" name="text 1"/>
          <p:cNvSpPr txBox="1"/>
          <p:nvPr/>
        </p:nvSpPr>
        <p:spPr>
          <a:xfrm>
            <a:off x="4749894" y="6037397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0.0001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228" name="text 1"/>
          <p:cNvSpPr txBox="1"/>
          <p:nvPr/>
        </p:nvSpPr>
        <p:spPr>
          <a:xfrm>
            <a:off x="1613215" y="6481866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229" name="text 1"/>
          <p:cNvSpPr txBox="1"/>
          <p:nvPr/>
        </p:nvSpPr>
        <p:spPr>
          <a:xfrm>
            <a:off x="2406910" y="6481866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0" name="text 1"/>
          <p:cNvSpPr txBox="1"/>
          <p:nvPr/>
        </p:nvSpPr>
        <p:spPr>
          <a:xfrm>
            <a:off x="3054564" y="6481866"/>
            <a:ext cx="5588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John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1" name="text 1"/>
          <p:cNvSpPr txBox="1"/>
          <p:nvPr/>
        </p:nvSpPr>
        <p:spPr>
          <a:xfrm>
            <a:off x="3981598" y="6481866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8769</a:t>
            </a:r>
            <a:endParaRPr sz="1950">
              <a:latin typeface="Arial"/>
              <a:cs typeface="Arial"/>
            </a:endParaRPr>
          </a:p>
        </p:txBody>
      </p:sp>
      <p:sp>
        <p:nvSpPr>
          <p:cNvPr id="232" name="text 1"/>
          <p:cNvSpPr txBox="1"/>
          <p:nvPr/>
        </p:nvSpPr>
        <p:spPr>
          <a:xfrm>
            <a:off x="4813390" y="6481866"/>
            <a:ext cx="62998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0.081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244" name="text 1"/>
          <p:cNvSpPr txBox="1"/>
          <p:nvPr/>
        </p:nvSpPr>
        <p:spPr>
          <a:xfrm>
            <a:off x="1613215" y="6926575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245" name="text 1"/>
          <p:cNvSpPr txBox="1"/>
          <p:nvPr/>
        </p:nvSpPr>
        <p:spPr>
          <a:xfrm>
            <a:off x="2406910" y="6926575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6" name="text 1"/>
          <p:cNvSpPr txBox="1"/>
          <p:nvPr/>
        </p:nvSpPr>
        <p:spPr>
          <a:xfrm>
            <a:off x="2921224" y="6926575"/>
            <a:ext cx="8332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William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7" name="text 1"/>
          <p:cNvSpPr txBox="1"/>
          <p:nvPr/>
        </p:nvSpPr>
        <p:spPr>
          <a:xfrm>
            <a:off x="3981598" y="6926575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8524</a:t>
            </a:r>
            <a:endParaRPr sz="1950">
              <a:latin typeface="Arial"/>
              <a:cs typeface="Arial"/>
            </a:endParaRPr>
          </a:p>
        </p:txBody>
      </p:sp>
      <p:sp>
        <p:nvSpPr>
          <p:cNvPr id="248" name="text 1"/>
          <p:cNvSpPr txBox="1"/>
          <p:nvPr/>
        </p:nvSpPr>
        <p:spPr>
          <a:xfrm>
            <a:off x="4749894" y="6926575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0.0787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3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24" y="3721080"/>
            <a:ext cx="4122187" cy="3136680"/>
          </a:xfrm>
          <a:prstGeom prst="rect">
            <a:avLst/>
          </a:prstGeom>
        </p:spPr>
      </p:pic>
      <p:pic>
        <p:nvPicPr>
          <p:cNvPr id="24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14" y="3733778"/>
            <a:ext cx="4071391" cy="3123981"/>
          </a:xfrm>
          <a:prstGeom prst="rect">
            <a:avLst/>
          </a:prstGeom>
        </p:spPr>
      </p:pic>
      <p:sp>
        <p:nvSpPr>
          <p:cNvPr id="249" name="text 1"/>
          <p:cNvSpPr txBox="1"/>
          <p:nvPr/>
        </p:nvSpPr>
        <p:spPr>
          <a:xfrm>
            <a:off x="6724606" y="3815053"/>
            <a:ext cx="501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0" name="text 1"/>
          <p:cNvSpPr txBox="1"/>
          <p:nvPr/>
        </p:nvSpPr>
        <p:spPr>
          <a:xfrm>
            <a:off x="7423057" y="3815053"/>
            <a:ext cx="40107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sex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1" name="text 1"/>
          <p:cNvSpPr txBox="1"/>
          <p:nvPr/>
        </p:nvSpPr>
        <p:spPr>
          <a:xfrm>
            <a:off x="8108809" y="3815053"/>
            <a:ext cx="6437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2" name="text 1"/>
          <p:cNvSpPr txBox="1"/>
          <p:nvPr/>
        </p:nvSpPr>
        <p:spPr>
          <a:xfrm>
            <a:off x="9264428" y="3815053"/>
            <a:ext cx="1433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3" name="text 1"/>
          <p:cNvSpPr txBox="1"/>
          <p:nvPr/>
        </p:nvSpPr>
        <p:spPr>
          <a:xfrm>
            <a:off x="9937481" y="3815053"/>
            <a:ext cx="5155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prop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4" name="text 1"/>
          <p:cNvSpPr txBox="1"/>
          <p:nvPr/>
        </p:nvSpPr>
        <p:spPr>
          <a:xfrm>
            <a:off x="6711907" y="425952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55" name="text 1"/>
          <p:cNvSpPr txBox="1"/>
          <p:nvPr/>
        </p:nvSpPr>
        <p:spPr>
          <a:xfrm>
            <a:off x="7537349" y="4259522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8051663" y="4259522"/>
            <a:ext cx="78931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Amelia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9143786" y="4259522"/>
            <a:ext cx="4299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221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9785091" y="4259522"/>
            <a:ext cx="9005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0.00226</a:t>
            </a:r>
            <a:endParaRPr sz="1900"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6711907" y="469764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7537349" y="4697641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text 1"/>
          <p:cNvSpPr txBox="1"/>
          <p:nvPr/>
        </p:nvSpPr>
        <p:spPr>
          <a:xfrm>
            <a:off x="8064362" y="4697641"/>
            <a:ext cx="75886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Bertha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8" name="text 1"/>
          <p:cNvSpPr txBox="1"/>
          <p:nvPr/>
        </p:nvSpPr>
        <p:spPr>
          <a:xfrm>
            <a:off x="9080291" y="469764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1320</a:t>
            </a:r>
            <a:endParaRPr sz="1950"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9848586" y="4697641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0.0135</a:t>
            </a:r>
            <a:endParaRPr sz="1900">
              <a:latin typeface="Arial"/>
              <a:cs typeface="Arial"/>
            </a:endParaRPr>
          </a:p>
        </p:txBody>
      </p:sp>
      <p:sp>
        <p:nvSpPr>
          <p:cNvPr id="41" name="text 1"/>
          <p:cNvSpPr txBox="1"/>
          <p:nvPr/>
        </p:nvSpPr>
        <p:spPr>
          <a:xfrm>
            <a:off x="6711907" y="514211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42" name="text 1"/>
          <p:cNvSpPr txBox="1"/>
          <p:nvPr/>
        </p:nvSpPr>
        <p:spPr>
          <a:xfrm>
            <a:off x="7537349" y="5142110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" name="text 1"/>
          <p:cNvSpPr txBox="1"/>
          <p:nvPr/>
        </p:nvSpPr>
        <p:spPr>
          <a:xfrm>
            <a:off x="7931021" y="5142110"/>
            <a:ext cx="1036502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Elizabeth</a:t>
            </a:r>
            <a:endParaRPr sz="1950">
              <a:latin typeface="Arial"/>
              <a:cs typeface="Arial"/>
            </a:endParaRPr>
          </a:p>
        </p:txBody>
      </p:sp>
      <p:sp>
        <p:nvSpPr>
          <p:cNvPr id="44" name="text 1"/>
          <p:cNvSpPr txBox="1"/>
          <p:nvPr/>
        </p:nvSpPr>
        <p:spPr>
          <a:xfrm>
            <a:off x="9080291" y="514211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1939</a:t>
            </a:r>
            <a:endParaRPr sz="1950">
              <a:latin typeface="Arial"/>
              <a:cs typeface="Arial"/>
            </a:endParaRPr>
          </a:p>
        </p:txBody>
      </p:sp>
      <p:sp>
        <p:nvSpPr>
          <p:cNvPr id="45" name="text 1"/>
          <p:cNvSpPr txBox="1"/>
          <p:nvPr/>
        </p:nvSpPr>
        <p:spPr>
          <a:xfrm>
            <a:off x="9848586" y="5142110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0.0199</a:t>
            </a:r>
            <a:endParaRPr sz="1900">
              <a:latin typeface="Arial"/>
              <a:cs typeface="Arial"/>
            </a:endParaRPr>
          </a:p>
        </p:txBody>
      </p:sp>
      <p:sp>
        <p:nvSpPr>
          <p:cNvPr id="46" name="text 1"/>
          <p:cNvSpPr txBox="1"/>
          <p:nvPr/>
        </p:nvSpPr>
        <p:spPr>
          <a:xfrm>
            <a:off x="6711907" y="558657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47" name="text 1"/>
          <p:cNvSpPr txBox="1"/>
          <p:nvPr/>
        </p:nvSpPr>
        <p:spPr>
          <a:xfrm>
            <a:off x="7537349" y="5586579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48" name="text 1"/>
          <p:cNvSpPr txBox="1"/>
          <p:nvPr/>
        </p:nvSpPr>
        <p:spPr>
          <a:xfrm>
            <a:off x="8077061" y="5586579"/>
            <a:ext cx="74315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Emma</a:t>
            </a:r>
            <a:endParaRPr sz="2000">
              <a:latin typeface="Arial"/>
              <a:cs typeface="Arial"/>
            </a:endParaRPr>
          </a:p>
        </p:txBody>
      </p:sp>
      <p:sp>
        <p:nvSpPr>
          <p:cNvPr id="49" name="text 1"/>
          <p:cNvSpPr txBox="1"/>
          <p:nvPr/>
        </p:nvSpPr>
        <p:spPr>
          <a:xfrm>
            <a:off x="9080291" y="558657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2003</a:t>
            </a:r>
            <a:endParaRPr sz="1950">
              <a:latin typeface="Arial"/>
              <a:cs typeface="Arial"/>
            </a:endParaRPr>
          </a:p>
        </p:txBody>
      </p:sp>
      <p:sp>
        <p:nvSpPr>
          <p:cNvPr id="50" name="text 1"/>
          <p:cNvSpPr txBox="1"/>
          <p:nvPr/>
        </p:nvSpPr>
        <p:spPr>
          <a:xfrm>
            <a:off x="9848586" y="5586579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0.0205</a:t>
            </a:r>
            <a:endParaRPr sz="1900">
              <a:latin typeface="Arial"/>
              <a:cs typeface="Arial"/>
            </a:endParaRPr>
          </a:p>
        </p:txBody>
      </p:sp>
      <p:sp>
        <p:nvSpPr>
          <p:cNvPr id="51" name="text 1"/>
          <p:cNvSpPr txBox="1"/>
          <p:nvPr/>
        </p:nvSpPr>
        <p:spPr>
          <a:xfrm>
            <a:off x="6711907" y="602469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52" name="text 1"/>
          <p:cNvSpPr txBox="1"/>
          <p:nvPr/>
        </p:nvSpPr>
        <p:spPr>
          <a:xfrm>
            <a:off x="7537349" y="6024698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53" name="text 1"/>
          <p:cNvSpPr txBox="1"/>
          <p:nvPr/>
        </p:nvSpPr>
        <p:spPr>
          <a:xfrm>
            <a:off x="8146907" y="6024698"/>
            <a:ext cx="60208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Anna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4" name="text 1"/>
          <p:cNvSpPr txBox="1"/>
          <p:nvPr/>
        </p:nvSpPr>
        <p:spPr>
          <a:xfrm>
            <a:off x="9080291" y="602469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2604</a:t>
            </a:r>
            <a:endParaRPr sz="1950">
              <a:latin typeface="Arial"/>
              <a:cs typeface="Arial"/>
            </a:endParaRPr>
          </a:p>
        </p:txBody>
      </p:sp>
      <p:sp>
        <p:nvSpPr>
          <p:cNvPr id="55" name="text 1"/>
          <p:cNvSpPr txBox="1"/>
          <p:nvPr/>
        </p:nvSpPr>
        <p:spPr>
          <a:xfrm>
            <a:off x="9848586" y="6024698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0.0267</a:t>
            </a:r>
            <a:endParaRPr sz="1900">
              <a:latin typeface="Arial"/>
              <a:cs typeface="Arial"/>
            </a:endParaRPr>
          </a:p>
        </p:txBody>
      </p:sp>
      <p:sp>
        <p:nvSpPr>
          <p:cNvPr id="56" name="text 1"/>
          <p:cNvSpPr txBox="1"/>
          <p:nvPr/>
        </p:nvSpPr>
        <p:spPr>
          <a:xfrm>
            <a:off x="6711907" y="646916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57" name="text 1"/>
          <p:cNvSpPr txBox="1"/>
          <p:nvPr/>
        </p:nvSpPr>
        <p:spPr>
          <a:xfrm>
            <a:off x="7537349" y="6469167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58" name="text 1"/>
          <p:cNvSpPr txBox="1"/>
          <p:nvPr/>
        </p:nvSpPr>
        <p:spPr>
          <a:xfrm>
            <a:off x="8159605" y="6469167"/>
            <a:ext cx="57163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Mary</a:t>
            </a:r>
            <a:endParaRPr sz="2000">
              <a:latin typeface="Arial"/>
              <a:cs typeface="Arial"/>
            </a:endParaRPr>
          </a:p>
        </p:txBody>
      </p:sp>
      <p:sp>
        <p:nvSpPr>
          <p:cNvPr id="59" name="text 1"/>
          <p:cNvSpPr txBox="1"/>
          <p:nvPr/>
        </p:nvSpPr>
        <p:spPr>
          <a:xfrm>
            <a:off x="9080291" y="646916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7065</a:t>
            </a:r>
            <a:endParaRPr sz="1950">
              <a:latin typeface="Arial"/>
              <a:cs typeface="Arial"/>
            </a:endParaRPr>
          </a:p>
        </p:txBody>
      </p:sp>
      <p:sp>
        <p:nvSpPr>
          <p:cNvPr id="60" name="text 1"/>
          <p:cNvSpPr txBox="1"/>
          <p:nvPr/>
        </p:nvSpPr>
        <p:spPr>
          <a:xfrm>
            <a:off x="9848586" y="6469167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0.0724</a:t>
            </a:r>
            <a:endParaRPr sz="1900">
              <a:latin typeface="Arial"/>
              <a:cs typeface="Arial"/>
            </a:endParaRPr>
          </a:p>
        </p:txBody>
      </p:sp>
      <p:sp>
        <p:nvSpPr>
          <p:cNvPr id="61" name="text 1"/>
          <p:cNvSpPr txBox="1"/>
          <p:nvPr/>
        </p:nvSpPr>
        <p:spPr>
          <a:xfrm>
            <a:off x="6711907" y="6913876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62" name="text 1"/>
          <p:cNvSpPr txBox="1"/>
          <p:nvPr/>
        </p:nvSpPr>
        <p:spPr>
          <a:xfrm>
            <a:off x="7505602" y="6913876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63" name="text 1"/>
          <p:cNvSpPr txBox="1"/>
          <p:nvPr/>
        </p:nvSpPr>
        <p:spPr>
          <a:xfrm>
            <a:off x="8019915" y="6913876"/>
            <a:ext cx="8332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William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6" name="text 1"/>
          <p:cNvSpPr txBox="1"/>
          <p:nvPr/>
        </p:nvSpPr>
        <p:spPr>
          <a:xfrm>
            <a:off x="9080291" y="6913876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8524</a:t>
            </a:r>
            <a:endParaRPr sz="1950">
              <a:latin typeface="Arial"/>
              <a:cs typeface="Arial"/>
            </a:endParaRPr>
          </a:p>
        </p:txBody>
      </p:sp>
      <p:sp>
        <p:nvSpPr>
          <p:cNvPr id="257" name="text 1"/>
          <p:cNvSpPr txBox="1"/>
          <p:nvPr/>
        </p:nvSpPr>
        <p:spPr>
          <a:xfrm>
            <a:off x="9848586" y="6913876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0.0787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4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16" y="3708381"/>
            <a:ext cx="4122187" cy="3149379"/>
          </a:xfrm>
          <a:prstGeom prst="rect">
            <a:avLst/>
          </a:prstGeom>
        </p:spPr>
      </p:pic>
      <p:pic>
        <p:nvPicPr>
          <p:cNvPr id="24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74" y="3759177"/>
            <a:ext cx="4071390" cy="3098582"/>
          </a:xfrm>
          <a:prstGeom prst="rect">
            <a:avLst/>
          </a:prstGeom>
        </p:spPr>
      </p:pic>
      <p:sp>
        <p:nvSpPr>
          <p:cNvPr id="258" name="text 1"/>
          <p:cNvSpPr txBox="1"/>
          <p:nvPr/>
        </p:nvSpPr>
        <p:spPr>
          <a:xfrm>
            <a:off x="1594166" y="3840452"/>
            <a:ext cx="501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9" name="text 1"/>
          <p:cNvSpPr txBox="1"/>
          <p:nvPr/>
        </p:nvSpPr>
        <p:spPr>
          <a:xfrm>
            <a:off x="2292617" y="3840452"/>
            <a:ext cx="40107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sex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0" name="text 1"/>
          <p:cNvSpPr txBox="1"/>
          <p:nvPr/>
        </p:nvSpPr>
        <p:spPr>
          <a:xfrm>
            <a:off x="2978369" y="3840452"/>
            <a:ext cx="6437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1" name="text 1"/>
          <p:cNvSpPr txBox="1"/>
          <p:nvPr/>
        </p:nvSpPr>
        <p:spPr>
          <a:xfrm>
            <a:off x="4133988" y="3840452"/>
            <a:ext cx="1433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2" name="text 1"/>
          <p:cNvSpPr txBox="1"/>
          <p:nvPr/>
        </p:nvSpPr>
        <p:spPr>
          <a:xfrm>
            <a:off x="4807041" y="3840452"/>
            <a:ext cx="5155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prop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3" name="text 1"/>
          <p:cNvSpPr txBox="1"/>
          <p:nvPr/>
        </p:nvSpPr>
        <p:spPr>
          <a:xfrm>
            <a:off x="1581467" y="428492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64" name="text 1"/>
          <p:cNvSpPr txBox="1"/>
          <p:nvPr/>
        </p:nvSpPr>
        <p:spPr>
          <a:xfrm>
            <a:off x="2406909" y="4284921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5" name="text 1"/>
          <p:cNvSpPr txBox="1"/>
          <p:nvPr/>
        </p:nvSpPr>
        <p:spPr>
          <a:xfrm>
            <a:off x="3029165" y="4284921"/>
            <a:ext cx="64280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Mary 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6" name="text 1"/>
          <p:cNvSpPr txBox="1"/>
          <p:nvPr/>
        </p:nvSpPr>
        <p:spPr>
          <a:xfrm>
            <a:off x="3949851" y="428492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7065</a:t>
            </a:r>
            <a:endParaRPr sz="1950">
              <a:latin typeface="Arial"/>
              <a:cs typeface="Arial"/>
            </a:endParaRPr>
          </a:p>
        </p:txBody>
      </p:sp>
      <p:sp>
        <p:nvSpPr>
          <p:cNvPr id="267" name="text 1"/>
          <p:cNvSpPr txBox="1"/>
          <p:nvPr/>
        </p:nvSpPr>
        <p:spPr>
          <a:xfrm>
            <a:off x="4718147" y="4284921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0.0724</a:t>
            </a:r>
            <a:endParaRPr sz="1900">
              <a:latin typeface="Arial"/>
              <a:cs typeface="Arial"/>
            </a:endParaRPr>
          </a:p>
        </p:txBody>
      </p:sp>
      <p:sp>
        <p:nvSpPr>
          <p:cNvPr id="268" name="text 1"/>
          <p:cNvSpPr txBox="1"/>
          <p:nvPr/>
        </p:nvSpPr>
        <p:spPr>
          <a:xfrm>
            <a:off x="1581467" y="472303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69" name="text 1"/>
          <p:cNvSpPr txBox="1"/>
          <p:nvPr/>
        </p:nvSpPr>
        <p:spPr>
          <a:xfrm>
            <a:off x="2406909" y="4723040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0" name="text 1"/>
          <p:cNvSpPr txBox="1"/>
          <p:nvPr/>
        </p:nvSpPr>
        <p:spPr>
          <a:xfrm>
            <a:off x="3016466" y="4723040"/>
            <a:ext cx="60208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Anna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1" name="text 1"/>
          <p:cNvSpPr txBox="1"/>
          <p:nvPr/>
        </p:nvSpPr>
        <p:spPr>
          <a:xfrm>
            <a:off x="3949851" y="472303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2604</a:t>
            </a:r>
            <a:endParaRPr sz="1950">
              <a:latin typeface="Arial"/>
              <a:cs typeface="Arial"/>
            </a:endParaRPr>
          </a:p>
        </p:txBody>
      </p:sp>
      <p:sp>
        <p:nvSpPr>
          <p:cNvPr id="272" name="text 1"/>
          <p:cNvSpPr txBox="1"/>
          <p:nvPr/>
        </p:nvSpPr>
        <p:spPr>
          <a:xfrm>
            <a:off x="4718147" y="4723040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0.0267</a:t>
            </a:r>
            <a:endParaRPr sz="1900">
              <a:latin typeface="Arial"/>
              <a:cs typeface="Arial"/>
            </a:endParaRPr>
          </a:p>
        </p:txBody>
      </p:sp>
      <p:sp>
        <p:nvSpPr>
          <p:cNvPr id="273" name="text 1"/>
          <p:cNvSpPr txBox="1"/>
          <p:nvPr/>
        </p:nvSpPr>
        <p:spPr>
          <a:xfrm>
            <a:off x="1581467" y="516750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74" name="text 1"/>
          <p:cNvSpPr txBox="1"/>
          <p:nvPr/>
        </p:nvSpPr>
        <p:spPr>
          <a:xfrm>
            <a:off x="2406909" y="5167509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5" name="text 1"/>
          <p:cNvSpPr txBox="1"/>
          <p:nvPr/>
        </p:nvSpPr>
        <p:spPr>
          <a:xfrm>
            <a:off x="2946621" y="5167509"/>
            <a:ext cx="74315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Emma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6" name="text 1"/>
          <p:cNvSpPr txBox="1"/>
          <p:nvPr/>
        </p:nvSpPr>
        <p:spPr>
          <a:xfrm>
            <a:off x="3949851" y="516750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2003</a:t>
            </a:r>
            <a:endParaRPr sz="1950">
              <a:latin typeface="Arial"/>
              <a:cs typeface="Arial"/>
            </a:endParaRPr>
          </a:p>
        </p:txBody>
      </p:sp>
      <p:sp>
        <p:nvSpPr>
          <p:cNvPr id="277" name="text 1"/>
          <p:cNvSpPr txBox="1"/>
          <p:nvPr/>
        </p:nvSpPr>
        <p:spPr>
          <a:xfrm>
            <a:off x="4718147" y="5167509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0.0205</a:t>
            </a:r>
            <a:endParaRPr sz="1900">
              <a:latin typeface="Arial"/>
              <a:cs typeface="Arial"/>
            </a:endParaRPr>
          </a:p>
        </p:txBody>
      </p:sp>
      <p:sp>
        <p:nvSpPr>
          <p:cNvPr id="278" name="text 1"/>
          <p:cNvSpPr txBox="1"/>
          <p:nvPr/>
        </p:nvSpPr>
        <p:spPr>
          <a:xfrm>
            <a:off x="1581467" y="561197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79" name="text 1"/>
          <p:cNvSpPr txBox="1"/>
          <p:nvPr/>
        </p:nvSpPr>
        <p:spPr>
          <a:xfrm>
            <a:off x="2406909" y="5611978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0" name="text 1"/>
          <p:cNvSpPr txBox="1"/>
          <p:nvPr/>
        </p:nvSpPr>
        <p:spPr>
          <a:xfrm>
            <a:off x="2800581" y="5611977"/>
            <a:ext cx="1036502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Elizabeth</a:t>
            </a:r>
            <a:endParaRPr sz="1950">
              <a:latin typeface="Arial"/>
              <a:cs typeface="Arial"/>
            </a:endParaRPr>
          </a:p>
        </p:txBody>
      </p:sp>
      <p:sp>
        <p:nvSpPr>
          <p:cNvPr id="281" name="text 1"/>
          <p:cNvSpPr txBox="1"/>
          <p:nvPr/>
        </p:nvSpPr>
        <p:spPr>
          <a:xfrm>
            <a:off x="3949851" y="561197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1939</a:t>
            </a:r>
            <a:endParaRPr sz="1950">
              <a:latin typeface="Arial"/>
              <a:cs typeface="Arial"/>
            </a:endParaRPr>
          </a:p>
        </p:txBody>
      </p:sp>
      <p:sp>
        <p:nvSpPr>
          <p:cNvPr id="282" name="text 1"/>
          <p:cNvSpPr txBox="1"/>
          <p:nvPr/>
        </p:nvSpPr>
        <p:spPr>
          <a:xfrm>
            <a:off x="4718147" y="5611978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0.0199</a:t>
            </a:r>
            <a:endParaRPr sz="1900">
              <a:latin typeface="Arial"/>
              <a:cs typeface="Arial"/>
            </a:endParaRPr>
          </a:p>
        </p:txBody>
      </p:sp>
      <p:sp>
        <p:nvSpPr>
          <p:cNvPr id="283" name="text 1"/>
          <p:cNvSpPr txBox="1"/>
          <p:nvPr/>
        </p:nvSpPr>
        <p:spPr>
          <a:xfrm>
            <a:off x="1581467" y="6050096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84" name="text 1"/>
          <p:cNvSpPr txBox="1"/>
          <p:nvPr/>
        </p:nvSpPr>
        <p:spPr>
          <a:xfrm>
            <a:off x="2406909" y="6050097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5" name="text 1"/>
          <p:cNvSpPr txBox="1"/>
          <p:nvPr/>
        </p:nvSpPr>
        <p:spPr>
          <a:xfrm>
            <a:off x="2921223" y="6050097"/>
            <a:ext cx="78931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Amelia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6" name="text 1"/>
          <p:cNvSpPr txBox="1"/>
          <p:nvPr/>
        </p:nvSpPr>
        <p:spPr>
          <a:xfrm>
            <a:off x="4013346" y="6050097"/>
            <a:ext cx="4299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221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7" name="text 1"/>
          <p:cNvSpPr txBox="1"/>
          <p:nvPr/>
        </p:nvSpPr>
        <p:spPr>
          <a:xfrm>
            <a:off x="4654651" y="6050097"/>
            <a:ext cx="9005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0.00226</a:t>
            </a:r>
            <a:endParaRPr sz="1900">
              <a:latin typeface="Arial"/>
              <a:cs typeface="Arial"/>
            </a:endParaRPr>
          </a:p>
        </p:txBody>
      </p:sp>
      <p:sp>
        <p:nvSpPr>
          <p:cNvPr id="288" name="text 1"/>
          <p:cNvSpPr txBox="1"/>
          <p:nvPr/>
        </p:nvSpPr>
        <p:spPr>
          <a:xfrm>
            <a:off x="1581467" y="6494565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89" name="text 1"/>
          <p:cNvSpPr txBox="1"/>
          <p:nvPr/>
        </p:nvSpPr>
        <p:spPr>
          <a:xfrm>
            <a:off x="2406909" y="6494566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0" name="text 1"/>
          <p:cNvSpPr txBox="1"/>
          <p:nvPr/>
        </p:nvSpPr>
        <p:spPr>
          <a:xfrm>
            <a:off x="2933922" y="6494566"/>
            <a:ext cx="75886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Bertha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1" name="text 1"/>
          <p:cNvSpPr txBox="1"/>
          <p:nvPr/>
        </p:nvSpPr>
        <p:spPr>
          <a:xfrm>
            <a:off x="3949851" y="6494565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1320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92" name="text 1"/>
          <p:cNvSpPr txBox="1"/>
          <p:nvPr/>
        </p:nvSpPr>
        <p:spPr>
          <a:xfrm>
            <a:off x="4718147" y="6494566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0.0135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4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76" y="3733778"/>
            <a:ext cx="4122187" cy="3123981"/>
          </a:xfrm>
          <a:prstGeom prst="rect">
            <a:avLst/>
          </a:prstGeom>
        </p:spPr>
      </p:pic>
      <p:sp>
        <p:nvSpPr>
          <p:cNvPr id="133" name="text 1">
            <a:extLst>
              <a:ext uri="{FF2B5EF4-FFF2-40B4-BE49-F238E27FC236}">
                <a16:creationId xmlns:a16="http://schemas.microsoft.com/office/drawing/2014/main" id="{0ABFC035-B5E8-484F-B91D-4E85B5A99A5A}"/>
              </a:ext>
            </a:extLst>
          </p:cNvPr>
          <p:cNvSpPr txBox="1"/>
          <p:nvPr/>
        </p:nvSpPr>
        <p:spPr>
          <a:xfrm>
            <a:off x="1600516" y="1769861"/>
            <a:ext cx="8236165" cy="4178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Сортирует строки от наименьшего к наибольшему</a:t>
            </a:r>
            <a:r>
              <a:rPr sz="2715" spc="5" dirty="0">
                <a:latin typeface="Arial"/>
                <a:cs typeface="Arial"/>
              </a:rPr>
              <a:t>.</a:t>
            </a:r>
            <a:endParaRPr sz="2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60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610205" y="682818"/>
            <a:ext cx="2349682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Задание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232242" y="2392118"/>
            <a:ext cx="9756838" cy="8910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Отсортируйте имена по переменной 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n. </a:t>
            </a: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Используйте 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 prop </a:t>
            </a:r>
            <a:endParaRPr lang="ru-RU" sz="2790" spc="5" dirty="0">
              <a:solidFill>
                <a:srgbClr val="005493"/>
              </a:solidFill>
              <a:latin typeface="Arial"/>
              <a:cs typeface="Arial"/>
            </a:endParaRPr>
          </a:p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в качестве второй сортирующей переменной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.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32241" y="3496940"/>
            <a:ext cx="8068106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Каково самое маленькое значение 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n </a:t>
            </a: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в таблице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?</a:t>
            </a:r>
            <a:endParaRPr sz="2750" dirty="0">
              <a:latin typeface="Arial"/>
              <a:cs typeface="Arial"/>
            </a:endParaRPr>
          </a:p>
        </p:txBody>
      </p:sp>
      <p:pic>
        <p:nvPicPr>
          <p:cNvPr id="2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45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2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68" y="413774"/>
            <a:ext cx="11044836" cy="5154210"/>
          </a:xfrm>
          <a:prstGeom prst="rect">
            <a:avLst/>
          </a:prstGeom>
        </p:spPr>
      </p:pic>
      <p:pic>
        <p:nvPicPr>
          <p:cNvPr id="2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93" y="410599"/>
            <a:ext cx="11051183" cy="516055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36976" y="582813"/>
            <a:ext cx="435151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arrange(babynames,  n,  prop)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36976" y="1088682"/>
            <a:ext cx="587019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    year      sex                name          n                  prop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36976" y="1456956"/>
            <a:ext cx="60458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1    2007          M              Aaban          5  2.259872e-06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36977" y="1825230"/>
            <a:ext cx="599394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2    2007          M            Aareon          5  2.259872e-06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36976" y="2193504"/>
            <a:ext cx="589206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3    2007          M              Aaris          5  2.259872e-06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36977" y="2561778"/>
            <a:ext cx="604716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4    2007          M                  Abd          5  2.259872e-06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36976" y="2930053"/>
            <a:ext cx="594008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5    2007          M    Abdulazeez          5  2.259872e-06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36977" y="3298327"/>
            <a:ext cx="587667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6    2007          M      Abdulhadi          5  2.259872e-06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36976" y="3666601"/>
            <a:ext cx="594015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7    2007          M    Abdulhamid          5  2.259872e-06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36976" y="4034875"/>
            <a:ext cx="581191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8    2007          M    Abdulkadir          5  2.259872e-06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36977" y="4403149"/>
            <a:ext cx="597791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9    2007          M  Abdulraheem          5  2.259872e-06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736977" y="4771423"/>
            <a:ext cx="590097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10    2007          M    Abdulrahim          5  2.259872e-06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36976" y="5139697"/>
            <a:ext cx="343363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...  with  1,858,679  more  rows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5087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289607" y="752663"/>
            <a:ext cx="1703030" cy="7346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774" spc="5" dirty="0">
                <a:latin typeface="Arial"/>
                <a:cs typeface="Arial"/>
              </a:rPr>
              <a:t>desc()</a:t>
            </a:r>
            <a:endParaRPr sz="47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537020" y="1769861"/>
            <a:ext cx="9128846" cy="4178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Изменяет порядок сортировки от большего к меньшему</a:t>
            </a:r>
            <a:r>
              <a:rPr sz="2715" spc="5" dirty="0">
                <a:latin typeface="Arial"/>
                <a:cs typeface="Arial"/>
              </a:rPr>
              <a:t>.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2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67" y="2312457"/>
            <a:ext cx="9174066" cy="808544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92" y="2309283"/>
            <a:ext cx="9180414" cy="81489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695759" y="2555715"/>
            <a:ext cx="4084773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arrange(babynames,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  desc(</a:t>
            </a:r>
            <a:r>
              <a:rPr sz="2350" spc="5" dirty="0">
                <a:latin typeface="Arial"/>
                <a:cs typeface="Arial"/>
              </a:rPr>
              <a:t>n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)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768833" y="3338519"/>
            <a:ext cx="1631216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5" spc="5" dirty="0">
                <a:solidFill>
                  <a:srgbClr val="A6AAA9"/>
                </a:solidFill>
                <a:latin typeface="Arial"/>
                <a:cs typeface="Arial"/>
              </a:rPr>
              <a:t>babynames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25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385" y="4396301"/>
            <a:ext cx="377232" cy="231429"/>
          </a:xfrm>
          <a:prstGeom prst="rect">
            <a:avLst/>
          </a:prstGeom>
        </p:spPr>
      </p:pic>
      <p:pic>
        <p:nvPicPr>
          <p:cNvPr id="25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22" y="3746477"/>
            <a:ext cx="4071390" cy="311128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625914" y="3827753"/>
            <a:ext cx="501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324365" y="3827753"/>
            <a:ext cx="40107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sex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010117" y="3827753"/>
            <a:ext cx="6437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65736" y="3827753"/>
            <a:ext cx="1433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838789" y="3827753"/>
            <a:ext cx="5155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prop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613215" y="4272221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406910" y="4272221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054564" y="4272221"/>
            <a:ext cx="5588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John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981598" y="4272221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9655</a:t>
            </a:r>
            <a:endParaRPr sz="19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749894" y="4272221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0.0815</a:t>
            </a:r>
            <a:endParaRPr sz="19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613215" y="471034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406910" y="4710341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921224" y="4710341"/>
            <a:ext cx="8332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William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981598" y="471034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9532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4749894" y="4710341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0.0805</a:t>
            </a:r>
            <a:endParaRPr sz="19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613215" y="515480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2406910" y="5154810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2972020" y="5154809"/>
            <a:ext cx="740587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James</a:t>
            </a:r>
            <a:endParaRPr sz="195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981598" y="515480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5927</a:t>
            </a:r>
            <a:endParaRPr sz="19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4749894" y="5154809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0.0501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613215" y="559927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2406910" y="5599278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2921223" y="5599278"/>
            <a:ext cx="855683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Charles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3981598" y="559927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5348</a:t>
            </a:r>
            <a:endParaRPr sz="195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4749894" y="5599278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0.0451</a:t>
            </a:r>
            <a:endParaRPr sz="19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1613215" y="603739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24" name="text 1"/>
          <p:cNvSpPr txBox="1"/>
          <p:nvPr/>
        </p:nvSpPr>
        <p:spPr>
          <a:xfrm>
            <a:off x="2406910" y="6037398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5" name="text 1"/>
          <p:cNvSpPr txBox="1"/>
          <p:nvPr/>
        </p:nvSpPr>
        <p:spPr>
          <a:xfrm>
            <a:off x="2946621" y="6037398"/>
            <a:ext cx="79957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Garrett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6" name="text 1"/>
          <p:cNvSpPr txBox="1"/>
          <p:nvPr/>
        </p:nvSpPr>
        <p:spPr>
          <a:xfrm>
            <a:off x="4108590" y="6037398"/>
            <a:ext cx="28661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13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7" name="text 1"/>
          <p:cNvSpPr txBox="1"/>
          <p:nvPr/>
        </p:nvSpPr>
        <p:spPr>
          <a:xfrm>
            <a:off x="4749894" y="6037397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0.0001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228" name="text 1"/>
          <p:cNvSpPr txBox="1"/>
          <p:nvPr/>
        </p:nvSpPr>
        <p:spPr>
          <a:xfrm>
            <a:off x="1613215" y="6481866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229" name="text 1"/>
          <p:cNvSpPr txBox="1"/>
          <p:nvPr/>
        </p:nvSpPr>
        <p:spPr>
          <a:xfrm>
            <a:off x="2406910" y="6481866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0" name="text 1"/>
          <p:cNvSpPr txBox="1"/>
          <p:nvPr/>
        </p:nvSpPr>
        <p:spPr>
          <a:xfrm>
            <a:off x="3054564" y="6481866"/>
            <a:ext cx="5588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John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1" name="text 1"/>
          <p:cNvSpPr txBox="1"/>
          <p:nvPr/>
        </p:nvSpPr>
        <p:spPr>
          <a:xfrm>
            <a:off x="3981598" y="6481866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8769</a:t>
            </a:r>
            <a:endParaRPr sz="1950">
              <a:latin typeface="Arial"/>
              <a:cs typeface="Arial"/>
            </a:endParaRPr>
          </a:p>
        </p:txBody>
      </p:sp>
      <p:sp>
        <p:nvSpPr>
          <p:cNvPr id="232" name="text 1"/>
          <p:cNvSpPr txBox="1"/>
          <p:nvPr/>
        </p:nvSpPr>
        <p:spPr>
          <a:xfrm>
            <a:off x="4813390" y="6481866"/>
            <a:ext cx="62998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0.081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233" name="text 1"/>
          <p:cNvSpPr txBox="1"/>
          <p:nvPr/>
        </p:nvSpPr>
        <p:spPr>
          <a:xfrm>
            <a:off x="1613215" y="6926575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234" name="text 1"/>
          <p:cNvSpPr txBox="1"/>
          <p:nvPr/>
        </p:nvSpPr>
        <p:spPr>
          <a:xfrm>
            <a:off x="2406910" y="6926575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5" name="text 1"/>
          <p:cNvSpPr txBox="1"/>
          <p:nvPr/>
        </p:nvSpPr>
        <p:spPr>
          <a:xfrm>
            <a:off x="2921224" y="6926575"/>
            <a:ext cx="8332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William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6" name="text 1"/>
          <p:cNvSpPr txBox="1"/>
          <p:nvPr/>
        </p:nvSpPr>
        <p:spPr>
          <a:xfrm>
            <a:off x="3981598" y="6926575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8524</a:t>
            </a:r>
            <a:endParaRPr sz="1950">
              <a:latin typeface="Arial"/>
              <a:cs typeface="Arial"/>
            </a:endParaRPr>
          </a:p>
        </p:txBody>
      </p:sp>
      <p:sp>
        <p:nvSpPr>
          <p:cNvPr id="237" name="text 1"/>
          <p:cNvSpPr txBox="1"/>
          <p:nvPr/>
        </p:nvSpPr>
        <p:spPr>
          <a:xfrm>
            <a:off x="4749894" y="6926575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0.0787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5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24" y="3721080"/>
            <a:ext cx="4122187" cy="3136680"/>
          </a:xfrm>
          <a:prstGeom prst="rect">
            <a:avLst/>
          </a:prstGeom>
        </p:spPr>
      </p:pic>
      <p:pic>
        <p:nvPicPr>
          <p:cNvPr id="25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14" y="3733778"/>
            <a:ext cx="4071391" cy="3123981"/>
          </a:xfrm>
          <a:prstGeom prst="rect">
            <a:avLst/>
          </a:prstGeom>
        </p:spPr>
      </p:pic>
      <p:sp>
        <p:nvSpPr>
          <p:cNvPr id="238" name="text 1"/>
          <p:cNvSpPr txBox="1"/>
          <p:nvPr/>
        </p:nvSpPr>
        <p:spPr>
          <a:xfrm>
            <a:off x="6724606" y="3815053"/>
            <a:ext cx="501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9" name="text 1"/>
          <p:cNvSpPr txBox="1"/>
          <p:nvPr/>
        </p:nvSpPr>
        <p:spPr>
          <a:xfrm>
            <a:off x="7423057" y="3815053"/>
            <a:ext cx="40107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sex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0" name="text 1"/>
          <p:cNvSpPr txBox="1"/>
          <p:nvPr/>
        </p:nvSpPr>
        <p:spPr>
          <a:xfrm>
            <a:off x="8108809" y="3815053"/>
            <a:ext cx="6437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1" name="text 1"/>
          <p:cNvSpPr txBox="1"/>
          <p:nvPr/>
        </p:nvSpPr>
        <p:spPr>
          <a:xfrm>
            <a:off x="9264428" y="3815053"/>
            <a:ext cx="1433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2" name="text 1"/>
          <p:cNvSpPr txBox="1"/>
          <p:nvPr/>
        </p:nvSpPr>
        <p:spPr>
          <a:xfrm>
            <a:off x="9937481" y="3815053"/>
            <a:ext cx="5155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prop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3" name="text 1"/>
          <p:cNvSpPr txBox="1"/>
          <p:nvPr/>
        </p:nvSpPr>
        <p:spPr>
          <a:xfrm>
            <a:off x="6711907" y="425952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44" name="text 1"/>
          <p:cNvSpPr txBox="1"/>
          <p:nvPr/>
        </p:nvSpPr>
        <p:spPr>
          <a:xfrm>
            <a:off x="7537349" y="4259522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5" name="text 1"/>
          <p:cNvSpPr txBox="1"/>
          <p:nvPr/>
        </p:nvSpPr>
        <p:spPr>
          <a:xfrm>
            <a:off x="8159605" y="4259522"/>
            <a:ext cx="57163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Mary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6" name="text 1"/>
          <p:cNvSpPr txBox="1"/>
          <p:nvPr/>
        </p:nvSpPr>
        <p:spPr>
          <a:xfrm>
            <a:off x="9080291" y="425952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7065</a:t>
            </a:r>
            <a:endParaRPr sz="1950">
              <a:latin typeface="Arial"/>
              <a:cs typeface="Arial"/>
            </a:endParaRPr>
          </a:p>
        </p:txBody>
      </p:sp>
      <p:sp>
        <p:nvSpPr>
          <p:cNvPr id="247" name="text 1"/>
          <p:cNvSpPr txBox="1"/>
          <p:nvPr/>
        </p:nvSpPr>
        <p:spPr>
          <a:xfrm>
            <a:off x="9848586" y="4259522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0.0724</a:t>
            </a:r>
            <a:endParaRPr sz="1900">
              <a:latin typeface="Arial"/>
              <a:cs typeface="Arial"/>
            </a:endParaRPr>
          </a:p>
        </p:txBody>
      </p:sp>
      <p:sp>
        <p:nvSpPr>
          <p:cNvPr id="248" name="text 1"/>
          <p:cNvSpPr txBox="1"/>
          <p:nvPr/>
        </p:nvSpPr>
        <p:spPr>
          <a:xfrm>
            <a:off x="6711907" y="469764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49" name="text 1"/>
          <p:cNvSpPr txBox="1"/>
          <p:nvPr/>
        </p:nvSpPr>
        <p:spPr>
          <a:xfrm>
            <a:off x="7537349" y="4697641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0" name="text 1"/>
          <p:cNvSpPr txBox="1"/>
          <p:nvPr/>
        </p:nvSpPr>
        <p:spPr>
          <a:xfrm>
            <a:off x="8146907" y="4697641"/>
            <a:ext cx="60208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Anna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9080291" y="469764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2604</a:t>
            </a:r>
            <a:endParaRPr sz="1950"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9848586" y="4697641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0.0267</a:t>
            </a:r>
            <a:endParaRPr sz="190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6711907" y="514211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7537349" y="5142110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8077061" y="5142110"/>
            <a:ext cx="74315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Emma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text 1"/>
          <p:cNvSpPr txBox="1"/>
          <p:nvPr/>
        </p:nvSpPr>
        <p:spPr>
          <a:xfrm>
            <a:off x="9080291" y="514211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2003</a:t>
            </a:r>
            <a:endParaRPr sz="1950">
              <a:latin typeface="Arial"/>
              <a:cs typeface="Arial"/>
            </a:endParaRPr>
          </a:p>
        </p:txBody>
      </p:sp>
      <p:sp>
        <p:nvSpPr>
          <p:cNvPr id="38" name="text 1"/>
          <p:cNvSpPr txBox="1"/>
          <p:nvPr/>
        </p:nvSpPr>
        <p:spPr>
          <a:xfrm>
            <a:off x="9848586" y="5142110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0.0205</a:t>
            </a:r>
            <a:endParaRPr sz="1900">
              <a:latin typeface="Arial"/>
              <a:cs typeface="Arial"/>
            </a:endParaRPr>
          </a:p>
        </p:txBody>
      </p:sp>
      <p:sp>
        <p:nvSpPr>
          <p:cNvPr id="39" name="text 1"/>
          <p:cNvSpPr txBox="1"/>
          <p:nvPr/>
        </p:nvSpPr>
        <p:spPr>
          <a:xfrm>
            <a:off x="6711907" y="558657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7537349" y="5586579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text 1"/>
          <p:cNvSpPr txBox="1"/>
          <p:nvPr/>
        </p:nvSpPr>
        <p:spPr>
          <a:xfrm>
            <a:off x="7931021" y="5586579"/>
            <a:ext cx="1036502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Elizabeth</a:t>
            </a:r>
            <a:endParaRPr sz="1950">
              <a:latin typeface="Arial"/>
              <a:cs typeface="Arial"/>
            </a:endParaRPr>
          </a:p>
        </p:txBody>
      </p:sp>
      <p:sp>
        <p:nvSpPr>
          <p:cNvPr id="43" name="text 1"/>
          <p:cNvSpPr txBox="1"/>
          <p:nvPr/>
        </p:nvSpPr>
        <p:spPr>
          <a:xfrm>
            <a:off x="9080291" y="558657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1939</a:t>
            </a:r>
            <a:endParaRPr sz="1950">
              <a:latin typeface="Arial"/>
              <a:cs typeface="Arial"/>
            </a:endParaRPr>
          </a:p>
        </p:txBody>
      </p:sp>
      <p:sp>
        <p:nvSpPr>
          <p:cNvPr id="44" name="text 1"/>
          <p:cNvSpPr txBox="1"/>
          <p:nvPr/>
        </p:nvSpPr>
        <p:spPr>
          <a:xfrm>
            <a:off x="9848586" y="5586579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0.0199</a:t>
            </a:r>
            <a:endParaRPr sz="1900">
              <a:latin typeface="Arial"/>
              <a:cs typeface="Arial"/>
            </a:endParaRPr>
          </a:p>
        </p:txBody>
      </p:sp>
      <p:sp>
        <p:nvSpPr>
          <p:cNvPr id="45" name="text 1"/>
          <p:cNvSpPr txBox="1"/>
          <p:nvPr/>
        </p:nvSpPr>
        <p:spPr>
          <a:xfrm>
            <a:off x="6711907" y="602469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46" name="text 1"/>
          <p:cNvSpPr txBox="1"/>
          <p:nvPr/>
        </p:nvSpPr>
        <p:spPr>
          <a:xfrm>
            <a:off x="7537349" y="6024698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47" name="text 1"/>
          <p:cNvSpPr txBox="1"/>
          <p:nvPr/>
        </p:nvSpPr>
        <p:spPr>
          <a:xfrm>
            <a:off x="8064362" y="6024698"/>
            <a:ext cx="75886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Bertha</a:t>
            </a:r>
            <a:endParaRPr sz="2000">
              <a:latin typeface="Arial"/>
              <a:cs typeface="Arial"/>
            </a:endParaRPr>
          </a:p>
        </p:txBody>
      </p:sp>
      <p:sp>
        <p:nvSpPr>
          <p:cNvPr id="48" name="text 1"/>
          <p:cNvSpPr txBox="1"/>
          <p:nvPr/>
        </p:nvSpPr>
        <p:spPr>
          <a:xfrm>
            <a:off x="9080291" y="602469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1320</a:t>
            </a:r>
            <a:endParaRPr sz="1950">
              <a:latin typeface="Arial"/>
              <a:cs typeface="Arial"/>
            </a:endParaRPr>
          </a:p>
        </p:txBody>
      </p:sp>
      <p:sp>
        <p:nvSpPr>
          <p:cNvPr id="49" name="text 1"/>
          <p:cNvSpPr txBox="1"/>
          <p:nvPr/>
        </p:nvSpPr>
        <p:spPr>
          <a:xfrm>
            <a:off x="9848586" y="6024698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0.0135</a:t>
            </a:r>
            <a:endParaRPr sz="1900">
              <a:latin typeface="Arial"/>
              <a:cs typeface="Arial"/>
            </a:endParaRPr>
          </a:p>
        </p:txBody>
      </p:sp>
      <p:sp>
        <p:nvSpPr>
          <p:cNvPr id="50" name="text 1"/>
          <p:cNvSpPr txBox="1"/>
          <p:nvPr/>
        </p:nvSpPr>
        <p:spPr>
          <a:xfrm>
            <a:off x="6711907" y="646916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51" name="text 1"/>
          <p:cNvSpPr txBox="1"/>
          <p:nvPr/>
        </p:nvSpPr>
        <p:spPr>
          <a:xfrm>
            <a:off x="7537349" y="6469167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text 1"/>
          <p:cNvSpPr txBox="1"/>
          <p:nvPr/>
        </p:nvSpPr>
        <p:spPr>
          <a:xfrm>
            <a:off x="8051663" y="6469167"/>
            <a:ext cx="78931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Amelia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3" name="text 1"/>
          <p:cNvSpPr txBox="1"/>
          <p:nvPr/>
        </p:nvSpPr>
        <p:spPr>
          <a:xfrm>
            <a:off x="9143786" y="6469167"/>
            <a:ext cx="4299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221</a:t>
            </a:r>
            <a:endParaRPr sz="2000">
              <a:latin typeface="Arial"/>
              <a:cs typeface="Arial"/>
            </a:endParaRPr>
          </a:p>
        </p:txBody>
      </p:sp>
      <p:sp>
        <p:nvSpPr>
          <p:cNvPr id="54" name="text 1"/>
          <p:cNvSpPr txBox="1"/>
          <p:nvPr/>
        </p:nvSpPr>
        <p:spPr>
          <a:xfrm>
            <a:off x="9785091" y="6469167"/>
            <a:ext cx="9005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0.00226</a:t>
            </a:r>
            <a:endParaRPr sz="1900">
              <a:latin typeface="Arial"/>
              <a:cs typeface="Arial"/>
            </a:endParaRPr>
          </a:p>
        </p:txBody>
      </p:sp>
      <p:sp>
        <p:nvSpPr>
          <p:cNvPr id="55" name="text 1"/>
          <p:cNvSpPr txBox="1"/>
          <p:nvPr/>
        </p:nvSpPr>
        <p:spPr>
          <a:xfrm>
            <a:off x="6711907" y="6913876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56" name="text 1"/>
          <p:cNvSpPr txBox="1"/>
          <p:nvPr/>
        </p:nvSpPr>
        <p:spPr>
          <a:xfrm>
            <a:off x="7537349" y="6913876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57" name="text 1"/>
          <p:cNvSpPr txBox="1"/>
          <p:nvPr/>
        </p:nvSpPr>
        <p:spPr>
          <a:xfrm>
            <a:off x="8051663" y="6913876"/>
            <a:ext cx="78931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Amelia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8" name="text 1"/>
          <p:cNvSpPr txBox="1"/>
          <p:nvPr/>
        </p:nvSpPr>
        <p:spPr>
          <a:xfrm>
            <a:off x="9143786" y="6913876"/>
            <a:ext cx="4299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221</a:t>
            </a:r>
            <a:endParaRPr sz="2000">
              <a:latin typeface="Arial"/>
              <a:cs typeface="Arial"/>
            </a:endParaRPr>
          </a:p>
        </p:txBody>
      </p:sp>
      <p:sp>
        <p:nvSpPr>
          <p:cNvPr id="59" name="text 1"/>
          <p:cNvSpPr txBox="1"/>
          <p:nvPr/>
        </p:nvSpPr>
        <p:spPr>
          <a:xfrm>
            <a:off x="9785091" y="6913876"/>
            <a:ext cx="9005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0.00226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5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16" y="3708381"/>
            <a:ext cx="4122187" cy="3149379"/>
          </a:xfrm>
          <a:prstGeom prst="rect">
            <a:avLst/>
          </a:prstGeom>
        </p:spPr>
      </p:pic>
      <p:pic>
        <p:nvPicPr>
          <p:cNvPr id="26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74" y="3759177"/>
            <a:ext cx="4071390" cy="3098582"/>
          </a:xfrm>
          <a:prstGeom prst="rect">
            <a:avLst/>
          </a:prstGeom>
        </p:spPr>
      </p:pic>
      <p:sp>
        <p:nvSpPr>
          <p:cNvPr id="60" name="text 1"/>
          <p:cNvSpPr txBox="1"/>
          <p:nvPr/>
        </p:nvSpPr>
        <p:spPr>
          <a:xfrm>
            <a:off x="1594166" y="3840452"/>
            <a:ext cx="501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1" name="text 1"/>
          <p:cNvSpPr txBox="1"/>
          <p:nvPr/>
        </p:nvSpPr>
        <p:spPr>
          <a:xfrm>
            <a:off x="2292617" y="3840452"/>
            <a:ext cx="40107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sex</a:t>
            </a:r>
            <a:endParaRPr sz="2000">
              <a:latin typeface="Arial"/>
              <a:cs typeface="Arial"/>
            </a:endParaRPr>
          </a:p>
        </p:txBody>
      </p:sp>
      <p:sp>
        <p:nvSpPr>
          <p:cNvPr id="62" name="text 1"/>
          <p:cNvSpPr txBox="1"/>
          <p:nvPr/>
        </p:nvSpPr>
        <p:spPr>
          <a:xfrm>
            <a:off x="2978369" y="3840452"/>
            <a:ext cx="6437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3" name="text 1"/>
          <p:cNvSpPr txBox="1"/>
          <p:nvPr/>
        </p:nvSpPr>
        <p:spPr>
          <a:xfrm>
            <a:off x="4133988" y="3840452"/>
            <a:ext cx="1433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2" name="text 1"/>
          <p:cNvSpPr txBox="1"/>
          <p:nvPr/>
        </p:nvSpPr>
        <p:spPr>
          <a:xfrm>
            <a:off x="4807041" y="3840452"/>
            <a:ext cx="5155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prop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3" name="text 1"/>
          <p:cNvSpPr txBox="1"/>
          <p:nvPr/>
        </p:nvSpPr>
        <p:spPr>
          <a:xfrm>
            <a:off x="1581467" y="428492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64" name="text 1"/>
          <p:cNvSpPr txBox="1"/>
          <p:nvPr/>
        </p:nvSpPr>
        <p:spPr>
          <a:xfrm>
            <a:off x="2406909" y="4284921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5" name="text 1"/>
          <p:cNvSpPr txBox="1"/>
          <p:nvPr/>
        </p:nvSpPr>
        <p:spPr>
          <a:xfrm>
            <a:off x="3029165" y="4284921"/>
            <a:ext cx="64280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Mary 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6" name="text 1"/>
          <p:cNvSpPr txBox="1"/>
          <p:nvPr/>
        </p:nvSpPr>
        <p:spPr>
          <a:xfrm>
            <a:off x="3949851" y="428492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7065</a:t>
            </a:r>
            <a:endParaRPr sz="1950">
              <a:latin typeface="Arial"/>
              <a:cs typeface="Arial"/>
            </a:endParaRPr>
          </a:p>
        </p:txBody>
      </p:sp>
      <p:sp>
        <p:nvSpPr>
          <p:cNvPr id="267" name="text 1"/>
          <p:cNvSpPr txBox="1"/>
          <p:nvPr/>
        </p:nvSpPr>
        <p:spPr>
          <a:xfrm>
            <a:off x="4718147" y="4284921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0.0724</a:t>
            </a:r>
            <a:endParaRPr sz="1900">
              <a:latin typeface="Arial"/>
              <a:cs typeface="Arial"/>
            </a:endParaRPr>
          </a:p>
        </p:txBody>
      </p:sp>
      <p:sp>
        <p:nvSpPr>
          <p:cNvPr id="268" name="text 1"/>
          <p:cNvSpPr txBox="1"/>
          <p:nvPr/>
        </p:nvSpPr>
        <p:spPr>
          <a:xfrm>
            <a:off x="1581467" y="472303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69" name="text 1"/>
          <p:cNvSpPr txBox="1"/>
          <p:nvPr/>
        </p:nvSpPr>
        <p:spPr>
          <a:xfrm>
            <a:off x="2406909" y="4723040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0" name="text 1"/>
          <p:cNvSpPr txBox="1"/>
          <p:nvPr/>
        </p:nvSpPr>
        <p:spPr>
          <a:xfrm>
            <a:off x="3016466" y="4723040"/>
            <a:ext cx="60208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Anna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1" name="text 1"/>
          <p:cNvSpPr txBox="1"/>
          <p:nvPr/>
        </p:nvSpPr>
        <p:spPr>
          <a:xfrm>
            <a:off x="3949851" y="472303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2604</a:t>
            </a:r>
            <a:endParaRPr sz="1950">
              <a:latin typeface="Arial"/>
              <a:cs typeface="Arial"/>
            </a:endParaRPr>
          </a:p>
        </p:txBody>
      </p:sp>
      <p:sp>
        <p:nvSpPr>
          <p:cNvPr id="272" name="text 1"/>
          <p:cNvSpPr txBox="1"/>
          <p:nvPr/>
        </p:nvSpPr>
        <p:spPr>
          <a:xfrm>
            <a:off x="4718147" y="4723040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0.0267</a:t>
            </a:r>
            <a:endParaRPr sz="1900">
              <a:latin typeface="Arial"/>
              <a:cs typeface="Arial"/>
            </a:endParaRPr>
          </a:p>
        </p:txBody>
      </p:sp>
      <p:sp>
        <p:nvSpPr>
          <p:cNvPr id="273" name="text 1"/>
          <p:cNvSpPr txBox="1"/>
          <p:nvPr/>
        </p:nvSpPr>
        <p:spPr>
          <a:xfrm>
            <a:off x="1581467" y="516750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74" name="text 1"/>
          <p:cNvSpPr txBox="1"/>
          <p:nvPr/>
        </p:nvSpPr>
        <p:spPr>
          <a:xfrm>
            <a:off x="2406909" y="5167509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5" name="text 1"/>
          <p:cNvSpPr txBox="1"/>
          <p:nvPr/>
        </p:nvSpPr>
        <p:spPr>
          <a:xfrm>
            <a:off x="2946621" y="5167509"/>
            <a:ext cx="74315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Emma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6" name="text 1"/>
          <p:cNvSpPr txBox="1"/>
          <p:nvPr/>
        </p:nvSpPr>
        <p:spPr>
          <a:xfrm>
            <a:off x="3949851" y="516750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2003</a:t>
            </a:r>
            <a:endParaRPr sz="1950">
              <a:latin typeface="Arial"/>
              <a:cs typeface="Arial"/>
            </a:endParaRPr>
          </a:p>
        </p:txBody>
      </p:sp>
      <p:sp>
        <p:nvSpPr>
          <p:cNvPr id="277" name="text 1"/>
          <p:cNvSpPr txBox="1"/>
          <p:nvPr/>
        </p:nvSpPr>
        <p:spPr>
          <a:xfrm>
            <a:off x="4718147" y="5167509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0.0205</a:t>
            </a:r>
            <a:endParaRPr sz="1900">
              <a:latin typeface="Arial"/>
              <a:cs typeface="Arial"/>
            </a:endParaRPr>
          </a:p>
        </p:txBody>
      </p:sp>
      <p:sp>
        <p:nvSpPr>
          <p:cNvPr id="278" name="text 1"/>
          <p:cNvSpPr txBox="1"/>
          <p:nvPr/>
        </p:nvSpPr>
        <p:spPr>
          <a:xfrm>
            <a:off x="1581467" y="561197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79" name="text 1"/>
          <p:cNvSpPr txBox="1"/>
          <p:nvPr/>
        </p:nvSpPr>
        <p:spPr>
          <a:xfrm>
            <a:off x="2406909" y="5611978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0" name="text 1"/>
          <p:cNvSpPr txBox="1"/>
          <p:nvPr/>
        </p:nvSpPr>
        <p:spPr>
          <a:xfrm>
            <a:off x="2800581" y="5611977"/>
            <a:ext cx="1036502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Elizabeth</a:t>
            </a:r>
            <a:endParaRPr sz="1950">
              <a:latin typeface="Arial"/>
              <a:cs typeface="Arial"/>
            </a:endParaRPr>
          </a:p>
        </p:txBody>
      </p:sp>
      <p:sp>
        <p:nvSpPr>
          <p:cNvPr id="281" name="text 1"/>
          <p:cNvSpPr txBox="1"/>
          <p:nvPr/>
        </p:nvSpPr>
        <p:spPr>
          <a:xfrm>
            <a:off x="3949851" y="561197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1939</a:t>
            </a:r>
            <a:endParaRPr sz="1950">
              <a:latin typeface="Arial"/>
              <a:cs typeface="Arial"/>
            </a:endParaRPr>
          </a:p>
        </p:txBody>
      </p:sp>
      <p:sp>
        <p:nvSpPr>
          <p:cNvPr id="282" name="text 1"/>
          <p:cNvSpPr txBox="1"/>
          <p:nvPr/>
        </p:nvSpPr>
        <p:spPr>
          <a:xfrm>
            <a:off x="4718147" y="5611978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0.0199</a:t>
            </a:r>
            <a:endParaRPr sz="1900">
              <a:latin typeface="Arial"/>
              <a:cs typeface="Arial"/>
            </a:endParaRPr>
          </a:p>
        </p:txBody>
      </p:sp>
      <p:sp>
        <p:nvSpPr>
          <p:cNvPr id="283" name="text 1"/>
          <p:cNvSpPr txBox="1"/>
          <p:nvPr/>
        </p:nvSpPr>
        <p:spPr>
          <a:xfrm>
            <a:off x="1581467" y="6050096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84" name="text 1"/>
          <p:cNvSpPr txBox="1"/>
          <p:nvPr/>
        </p:nvSpPr>
        <p:spPr>
          <a:xfrm>
            <a:off x="2406909" y="6050097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5" name="text 1"/>
          <p:cNvSpPr txBox="1"/>
          <p:nvPr/>
        </p:nvSpPr>
        <p:spPr>
          <a:xfrm>
            <a:off x="2921223" y="6050097"/>
            <a:ext cx="78931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Amelia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6" name="text 1"/>
          <p:cNvSpPr txBox="1"/>
          <p:nvPr/>
        </p:nvSpPr>
        <p:spPr>
          <a:xfrm>
            <a:off x="4013346" y="6050097"/>
            <a:ext cx="4299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221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7" name="text 1"/>
          <p:cNvSpPr txBox="1"/>
          <p:nvPr/>
        </p:nvSpPr>
        <p:spPr>
          <a:xfrm>
            <a:off x="4654651" y="6050097"/>
            <a:ext cx="9005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0.00226</a:t>
            </a:r>
            <a:endParaRPr sz="1900">
              <a:latin typeface="Arial"/>
              <a:cs typeface="Arial"/>
            </a:endParaRPr>
          </a:p>
        </p:txBody>
      </p:sp>
      <p:sp>
        <p:nvSpPr>
          <p:cNvPr id="288" name="text 1"/>
          <p:cNvSpPr txBox="1"/>
          <p:nvPr/>
        </p:nvSpPr>
        <p:spPr>
          <a:xfrm>
            <a:off x="1581467" y="6494565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89" name="text 1"/>
          <p:cNvSpPr txBox="1"/>
          <p:nvPr/>
        </p:nvSpPr>
        <p:spPr>
          <a:xfrm>
            <a:off x="2406909" y="6494566"/>
            <a:ext cx="15773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0" name="text 1"/>
          <p:cNvSpPr txBox="1"/>
          <p:nvPr/>
        </p:nvSpPr>
        <p:spPr>
          <a:xfrm>
            <a:off x="2933922" y="6494566"/>
            <a:ext cx="75886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Bertha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1" name="text 1"/>
          <p:cNvSpPr txBox="1"/>
          <p:nvPr/>
        </p:nvSpPr>
        <p:spPr>
          <a:xfrm>
            <a:off x="3949851" y="6494565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1320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92" name="text 1"/>
          <p:cNvSpPr txBox="1"/>
          <p:nvPr/>
        </p:nvSpPr>
        <p:spPr>
          <a:xfrm>
            <a:off x="4718147" y="6494566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0.0135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6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76" y="3733778"/>
            <a:ext cx="4122187" cy="312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24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5" y="2177384"/>
            <a:ext cx="11946337" cy="3630953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17" y="2019399"/>
            <a:ext cx="11886366" cy="3746237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21" y="748406"/>
            <a:ext cx="9114402" cy="76840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46" y="745233"/>
            <a:ext cx="9120753" cy="77474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740206" y="970136"/>
            <a:ext cx="253915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skim(babynames)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090" y="5860879"/>
            <a:ext cx="780995" cy="88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30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98083" y="656536"/>
            <a:ext cx="4620817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Самостоятельно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34005" y="2311037"/>
            <a:ext cx="11887870" cy="46243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3005" spc="5" dirty="0">
                <a:solidFill>
                  <a:srgbClr val="005493"/>
                </a:solidFill>
                <a:latin typeface="Arial"/>
                <a:cs typeface="Arial"/>
              </a:rPr>
              <a:t>Используйте</a:t>
            </a:r>
            <a:r>
              <a:rPr sz="3005" spc="5" dirty="0">
                <a:solidFill>
                  <a:srgbClr val="005493"/>
                </a:solidFill>
                <a:latin typeface="Arial"/>
                <a:cs typeface="Arial"/>
              </a:rPr>
              <a:t> desc() </a:t>
            </a:r>
            <a:r>
              <a:rPr lang="ru-RU" sz="3005" spc="5" dirty="0">
                <a:solidFill>
                  <a:srgbClr val="005493"/>
                </a:solidFill>
                <a:latin typeface="Arial"/>
                <a:cs typeface="Arial"/>
              </a:rPr>
              <a:t>для нахождения имени с максимальным</a:t>
            </a:r>
            <a:r>
              <a:rPr sz="3005" spc="5" dirty="0">
                <a:solidFill>
                  <a:srgbClr val="005493"/>
                </a:solidFill>
                <a:latin typeface="Arial"/>
                <a:cs typeface="Arial"/>
              </a:rPr>
              <a:t> prop.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308281" y="2971888"/>
            <a:ext cx="7582589" cy="46243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3005" spc="5" dirty="0">
                <a:solidFill>
                  <a:srgbClr val="005493"/>
                </a:solidFill>
                <a:latin typeface="Arial"/>
                <a:cs typeface="Arial"/>
              </a:rPr>
              <a:t>Затем</a:t>
            </a:r>
            <a:r>
              <a:rPr sz="3005" spc="5" dirty="0">
                <a:solidFill>
                  <a:srgbClr val="005493"/>
                </a:solidFill>
                <a:latin typeface="Arial"/>
                <a:cs typeface="Arial"/>
              </a:rPr>
              <a:t>, </a:t>
            </a:r>
            <a:r>
              <a:rPr lang="ru-RU" sz="3005" spc="5" dirty="0">
                <a:solidFill>
                  <a:srgbClr val="005493"/>
                </a:solidFill>
                <a:latin typeface="Arial"/>
                <a:cs typeface="Arial"/>
              </a:rPr>
              <a:t>найдите имена с максимальным </a:t>
            </a:r>
            <a:r>
              <a:rPr sz="3005" spc="5" dirty="0">
                <a:solidFill>
                  <a:srgbClr val="005493"/>
                </a:solidFill>
                <a:latin typeface="Arial"/>
                <a:cs typeface="Arial"/>
              </a:rPr>
              <a:t>n.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2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2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7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6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26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4" y="558129"/>
            <a:ext cx="5664202" cy="5154208"/>
          </a:xfrm>
          <a:prstGeom prst="rect">
            <a:avLst/>
          </a:prstGeom>
        </p:spPr>
      </p:pic>
      <p:pic>
        <p:nvPicPr>
          <p:cNvPr id="26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39" y="554954"/>
            <a:ext cx="5670551" cy="516055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82994" y="720694"/>
            <a:ext cx="4524315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arrange(babynames,  desc(prop))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482994" y="1202686"/>
            <a:ext cx="4958089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        year      sex        name          n              prop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82994" y="1577310"/>
            <a:ext cx="5017079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  1    1880          M        John    9655  0.08154630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82994" y="1951933"/>
            <a:ext cx="5017079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  2    1881          M        John    8769  0.08098299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82994" y="2326557"/>
            <a:ext cx="4875694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  3    1880          M  William    9531  0.08049899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82994" y="2701180"/>
            <a:ext cx="5017079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  4    1883          M        John    8894  0.07907324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82994" y="3075805"/>
            <a:ext cx="4875694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  5    1881          M  William    8524  0.07872038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82994" y="3450428"/>
            <a:ext cx="5017079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  6    1882          M        John    9557  0.07831617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82994" y="3831402"/>
            <a:ext cx="5017079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  7    1884          M        John    9388  0.07648751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82994" y="4206026"/>
            <a:ext cx="4875694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  8    1882          M  William    9298  0.07619375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82994" y="4580649"/>
            <a:ext cx="5017079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  9    1886          M        John    9026  0.07582198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82994" y="4955273"/>
            <a:ext cx="5016438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10    1885          M        John    8756  0.07551791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82994" y="5329897"/>
            <a:ext cx="3255699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...  with  1,858,679  more  rows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2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85" y="558129"/>
            <a:ext cx="5664203" cy="5154208"/>
          </a:xfrm>
          <a:prstGeom prst="rect">
            <a:avLst/>
          </a:prstGeom>
        </p:spPr>
      </p:pic>
      <p:pic>
        <p:nvPicPr>
          <p:cNvPr id="27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10" y="554954"/>
            <a:ext cx="5670552" cy="5160557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388080" y="720694"/>
            <a:ext cx="4084773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arrange(babynames,  desc(n))</a:t>
            </a:r>
            <a:endParaRPr sz="23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388080" y="1202686"/>
            <a:ext cx="4958089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        year      sex        name          n              prop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388080" y="1577310"/>
            <a:ext cx="4906792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  1    1947          F      Linda  99680  0.05483609</a:t>
            </a:r>
            <a:endParaRPr sz="17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6388079" y="1951933"/>
            <a:ext cx="4906792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  2    1948          F      Linda  96211  0.05521159</a:t>
            </a:r>
            <a:endParaRPr sz="17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6388080" y="2326557"/>
            <a:ext cx="5062283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  3    1947          M      James  94763  0.05102057</a:t>
            </a:r>
            <a:endParaRPr sz="17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6388080" y="2701180"/>
            <a:ext cx="4926349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  4    1957          M  Michael  92726  0.04238659</a:t>
            </a:r>
            <a:endParaRPr sz="17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6388080" y="3075805"/>
            <a:ext cx="4952638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  5    1947          M    Robert  91646  0.04934237</a:t>
            </a:r>
            <a:endParaRPr sz="17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6388080" y="3450428"/>
            <a:ext cx="4906792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  6    1949          F      Linda  91010  0.05184281</a:t>
            </a:r>
            <a:endParaRPr sz="17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6388080" y="3831402"/>
            <a:ext cx="4926349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  7    1956          M  Michael  90623  0.04225479</a:t>
            </a:r>
            <a:endParaRPr sz="17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6388080" y="4206026"/>
            <a:ext cx="4926349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  8    1958          M  Michael  90517  0.04203881</a:t>
            </a:r>
            <a:endParaRPr sz="17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388080" y="4580649"/>
            <a:ext cx="5062283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  9    1948          M      James  88588  0.04969679</a:t>
            </a:r>
            <a:endParaRPr sz="17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6388080" y="4955273"/>
            <a:ext cx="4925707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10    1954          M  Michael  88493  0.04279403</a:t>
            </a:r>
            <a:endParaRPr sz="17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6388080" y="5329897"/>
            <a:ext cx="3255699" cy="261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00" spc="5" dirty="0">
                <a:solidFill>
                  <a:srgbClr val="A6AAA9"/>
                </a:solidFill>
                <a:latin typeface="Arial"/>
                <a:cs typeface="Arial"/>
              </a:rPr>
              <a:t>#  ...  with  1,858,679  more  rows</a:t>
            </a:r>
            <a:endParaRPr sz="1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749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7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7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629253" y="2648005"/>
            <a:ext cx="2919389" cy="14810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624" spc="5" dirty="0">
                <a:solidFill>
                  <a:srgbClr val="F0F0F0"/>
                </a:solidFill>
                <a:latin typeface="Arial"/>
                <a:cs typeface="Arial"/>
              </a:rPr>
              <a:t>%&gt;%</a:t>
            </a:r>
            <a:endParaRPr sz="9599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8539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169261"/>
            <a:ext cx="12191144" cy="6857519"/>
          </a:xfrm>
          <a:prstGeom prst="rect">
            <a:avLst/>
          </a:prstGeom>
        </p:spPr>
      </p:pic>
      <p:pic>
        <p:nvPicPr>
          <p:cNvPr id="2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2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3" y="1784447"/>
            <a:ext cx="11044835" cy="2250408"/>
          </a:xfrm>
          <a:prstGeom prst="rect">
            <a:avLst/>
          </a:prstGeom>
        </p:spPr>
      </p:pic>
      <p:pic>
        <p:nvPicPr>
          <p:cNvPr id="2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8" y="1781272"/>
            <a:ext cx="11051183" cy="225675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60782" y="1954317"/>
            <a:ext cx="907395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boys_2015  &lt;-  filter(babynames,  year  ==  2015,  sex  ==  "M")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0783" y="2474980"/>
            <a:ext cx="638347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boys_2015  &lt;-  select(boys_2015,  name,  n)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60782" y="2995644"/>
            <a:ext cx="647164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boys_2015  &lt;-  arrange(boys_2015,  desc(n))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60782" y="3516307"/>
            <a:ext cx="157190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boys_2015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184912" y="760355"/>
            <a:ext cx="6232796" cy="7394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805" spc="5" dirty="0">
                <a:latin typeface="Arial"/>
                <a:cs typeface="Arial"/>
              </a:rPr>
              <a:t>Пошаговые операции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67062" y="4445570"/>
            <a:ext cx="11047127" cy="11199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26" spc="5" dirty="0">
                <a:latin typeface="Arial"/>
                <a:cs typeface="Arial"/>
              </a:rPr>
              <a:t>1.  </a:t>
            </a:r>
            <a:r>
              <a:rPr lang="ru-RU" sz="2426" spc="5" dirty="0">
                <a:latin typeface="Arial"/>
                <a:cs typeface="Arial"/>
              </a:rPr>
              <a:t>Отфильтровываем имена мальчиков </a:t>
            </a:r>
            <a:r>
              <a:rPr sz="2426" spc="5" dirty="0">
                <a:latin typeface="Arial"/>
                <a:cs typeface="Arial"/>
              </a:rPr>
              <a:t>2015</a:t>
            </a:r>
            <a:r>
              <a:rPr lang="ru-RU" sz="2426" spc="5" dirty="0">
                <a:latin typeface="Arial"/>
                <a:cs typeface="Arial"/>
              </a:rPr>
              <a:t> года рождения</a:t>
            </a:r>
            <a:endParaRPr sz="2426" dirty="0">
              <a:latin typeface="Arial"/>
              <a:cs typeface="Arial"/>
            </a:endParaRPr>
          </a:p>
          <a:p>
            <a:r>
              <a:rPr sz="2426" spc="5" dirty="0">
                <a:latin typeface="Arial"/>
                <a:cs typeface="Arial"/>
              </a:rPr>
              <a:t>2.  </a:t>
            </a:r>
            <a:r>
              <a:rPr lang="ru-RU" sz="2426" spc="5" dirty="0">
                <a:latin typeface="Arial"/>
                <a:cs typeface="Arial"/>
              </a:rPr>
              <a:t>Выберите переменные</a:t>
            </a:r>
            <a:r>
              <a:rPr sz="2426" spc="5" dirty="0">
                <a:latin typeface="Arial"/>
                <a:cs typeface="Arial"/>
              </a:rPr>
              <a:t> name </a:t>
            </a:r>
            <a:r>
              <a:rPr lang="ru-RU" sz="2426" spc="5" dirty="0">
                <a:latin typeface="Arial"/>
                <a:cs typeface="Arial"/>
              </a:rPr>
              <a:t>и </a:t>
            </a:r>
            <a:r>
              <a:rPr sz="2426" spc="5" dirty="0">
                <a:latin typeface="Arial"/>
                <a:cs typeface="Arial"/>
              </a:rPr>
              <a:t>n </a:t>
            </a:r>
            <a:r>
              <a:rPr lang="ru-RU" sz="2426" spc="5" dirty="0">
                <a:latin typeface="Arial"/>
                <a:cs typeface="Arial"/>
              </a:rPr>
              <a:t>из результатов предыдущего</a:t>
            </a:r>
            <a:endParaRPr sz="2426" dirty="0">
              <a:latin typeface="Arial"/>
              <a:cs typeface="Arial"/>
            </a:endParaRPr>
          </a:p>
          <a:p>
            <a:r>
              <a:rPr sz="2426" spc="5" dirty="0">
                <a:latin typeface="Arial"/>
                <a:cs typeface="Arial"/>
              </a:rPr>
              <a:t>3.  </a:t>
            </a:r>
            <a:r>
              <a:rPr lang="ru-RU" sz="2426" spc="5" dirty="0">
                <a:latin typeface="Arial"/>
                <a:cs typeface="Arial"/>
              </a:rPr>
              <a:t>Отсортируйте колонки так, чтобы самые популярные имена были сверху</a:t>
            </a:r>
            <a:endParaRPr sz="242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8833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7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7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27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3" y="1784447"/>
            <a:ext cx="11044835" cy="2250408"/>
          </a:xfrm>
          <a:prstGeom prst="rect">
            <a:avLst/>
          </a:prstGeom>
        </p:spPr>
      </p:pic>
      <p:pic>
        <p:nvPicPr>
          <p:cNvPr id="28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8" y="1781272"/>
            <a:ext cx="11051183" cy="225675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60782" y="1954317"/>
            <a:ext cx="907395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boys_2015</a:t>
            </a:r>
            <a:r>
              <a:rPr sz="2500" spc="5" dirty="0">
                <a:latin typeface="Arial"/>
                <a:cs typeface="Arial"/>
              </a:rPr>
              <a:t>  &lt;-  filter(babynames,  year  ==  2015,  sex  ==  "M")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0783" y="2474980"/>
            <a:ext cx="638347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0882B"/>
                </a:solidFill>
                <a:latin typeface="Arial"/>
                <a:cs typeface="Arial"/>
              </a:rPr>
              <a:t>boys_2015</a:t>
            </a:r>
            <a:r>
              <a:rPr sz="2500" spc="5" dirty="0">
                <a:latin typeface="Arial"/>
                <a:cs typeface="Arial"/>
              </a:rPr>
              <a:t>  &lt;-  select(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boys_2015</a:t>
            </a:r>
            <a:r>
              <a:rPr sz="2500" spc="5" dirty="0">
                <a:latin typeface="Arial"/>
                <a:cs typeface="Arial"/>
              </a:rPr>
              <a:t>,  name,  n)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60782" y="2995644"/>
            <a:ext cx="647164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FF2600"/>
                </a:solidFill>
                <a:latin typeface="Arial"/>
                <a:cs typeface="Arial"/>
              </a:rPr>
              <a:t>boys_2015</a:t>
            </a:r>
            <a:r>
              <a:rPr sz="2500" spc="5" dirty="0">
                <a:latin typeface="Arial"/>
                <a:cs typeface="Arial"/>
              </a:rPr>
              <a:t>  &lt;-  arrange(</a:t>
            </a:r>
            <a:r>
              <a:rPr sz="2500" spc="5" dirty="0">
                <a:solidFill>
                  <a:srgbClr val="00882B"/>
                </a:solidFill>
                <a:latin typeface="Arial"/>
                <a:cs typeface="Arial"/>
              </a:rPr>
              <a:t>boys_2015</a:t>
            </a:r>
            <a:r>
              <a:rPr sz="2500" spc="5" dirty="0">
                <a:latin typeface="Arial"/>
                <a:cs typeface="Arial"/>
              </a:rPr>
              <a:t>,  desc(n))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60782" y="3516307"/>
            <a:ext cx="157190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FF2600"/>
                </a:solidFill>
                <a:latin typeface="Arial"/>
                <a:cs typeface="Arial"/>
              </a:rPr>
              <a:t>boys_2015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8C456FF2-6087-6448-81C5-0E5353F90A3B}"/>
              </a:ext>
            </a:extLst>
          </p:cNvPr>
          <p:cNvSpPr txBox="1"/>
          <p:nvPr/>
        </p:nvSpPr>
        <p:spPr>
          <a:xfrm>
            <a:off x="3184912" y="760355"/>
            <a:ext cx="6219267" cy="7394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805" spc="5" dirty="0">
                <a:latin typeface="Arial"/>
                <a:cs typeface="Arial"/>
              </a:rPr>
              <a:t>Пошаговые операции</a:t>
            </a:r>
            <a:endParaRPr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6420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3" y="1784447"/>
            <a:ext cx="11044835" cy="1182637"/>
          </a:xfrm>
          <a:prstGeom prst="rect">
            <a:avLst/>
          </a:prstGeom>
        </p:spPr>
      </p:pic>
      <p:pic>
        <p:nvPicPr>
          <p:cNvPr id="2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8" y="1781272"/>
            <a:ext cx="11051183" cy="118898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60782" y="1950840"/>
            <a:ext cx="6909905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arrange(select(filter(babynames,  year  ==  2015,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0782" y="2465154"/>
            <a:ext cx="5224187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    sex  ==  "M"),  name,  n),  desc(n))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66282" y="865889"/>
            <a:ext cx="9895338" cy="5598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3638" spc="5" dirty="0">
                <a:latin typeface="Arial"/>
                <a:cs typeface="Arial"/>
              </a:rPr>
              <a:t>Классический вариант – вложенные функции</a:t>
            </a:r>
            <a:endParaRPr sz="3638" dirty="0">
              <a:latin typeface="Arial"/>
              <a:cs typeface="Arial"/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7ABBFF16-4091-EB4F-AF56-8600DD2F37D9}"/>
              </a:ext>
            </a:extLst>
          </p:cNvPr>
          <p:cNvSpPr txBox="1"/>
          <p:nvPr/>
        </p:nvSpPr>
        <p:spPr>
          <a:xfrm>
            <a:off x="879470" y="3752455"/>
            <a:ext cx="10337574" cy="5598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3638" spc="5" dirty="0">
                <a:latin typeface="Arial"/>
                <a:cs typeface="Arial"/>
              </a:rPr>
              <a:t>Компактная запись, но практически не читаемо</a:t>
            </a:r>
            <a:endParaRPr sz="3638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8155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5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3" y="1342508"/>
            <a:ext cx="11044835" cy="2709385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8" y="1339332"/>
            <a:ext cx="11051183" cy="271573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60782" y="1509848"/>
            <a:ext cx="166167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5F327C"/>
                </a:solidFill>
                <a:latin typeface="Arial"/>
                <a:cs typeface="Arial"/>
              </a:rPr>
              <a:t>babynames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0782" y="2030511"/>
            <a:ext cx="907395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boys_2015</a:t>
            </a:r>
            <a:r>
              <a:rPr sz="2500" spc="5" dirty="0">
                <a:latin typeface="Arial"/>
                <a:cs typeface="Arial"/>
              </a:rPr>
              <a:t>  &lt;-  filter(</a:t>
            </a:r>
            <a:r>
              <a:rPr sz="2500" spc="5" dirty="0">
                <a:solidFill>
                  <a:srgbClr val="5F327C"/>
                </a:solidFill>
                <a:latin typeface="Arial"/>
                <a:cs typeface="Arial"/>
              </a:rPr>
              <a:t>babynames</a:t>
            </a:r>
            <a:r>
              <a:rPr sz="2500" spc="5" dirty="0">
                <a:latin typeface="Arial"/>
                <a:cs typeface="Arial"/>
              </a:rPr>
              <a:t>,  year  ==  2015,  sex  ==  "M")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60783" y="2551175"/>
            <a:ext cx="638347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0882B"/>
                </a:solidFill>
                <a:latin typeface="Arial"/>
                <a:cs typeface="Arial"/>
              </a:rPr>
              <a:t>boys_2015</a:t>
            </a:r>
            <a:r>
              <a:rPr sz="2500" spc="5" dirty="0">
                <a:latin typeface="Arial"/>
                <a:cs typeface="Arial"/>
              </a:rPr>
              <a:t>  &lt;-  select(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boys_2015</a:t>
            </a:r>
            <a:r>
              <a:rPr sz="2500" spc="5" dirty="0">
                <a:latin typeface="Arial"/>
                <a:cs typeface="Arial"/>
              </a:rPr>
              <a:t>,  name,  n)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60782" y="3071838"/>
            <a:ext cx="647164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FF2600"/>
                </a:solidFill>
                <a:latin typeface="Arial"/>
                <a:cs typeface="Arial"/>
              </a:rPr>
              <a:t>boys_2015</a:t>
            </a:r>
            <a:r>
              <a:rPr sz="2500" spc="5" dirty="0">
                <a:latin typeface="Arial"/>
                <a:cs typeface="Arial"/>
              </a:rPr>
              <a:t>  &lt;-  arrange(</a:t>
            </a:r>
            <a:r>
              <a:rPr sz="2500" spc="5" dirty="0">
                <a:solidFill>
                  <a:srgbClr val="00882B"/>
                </a:solidFill>
                <a:latin typeface="Arial"/>
                <a:cs typeface="Arial"/>
              </a:rPr>
              <a:t>boys_2015</a:t>
            </a:r>
            <a:r>
              <a:rPr sz="2500" spc="5" dirty="0">
                <a:latin typeface="Arial"/>
                <a:cs typeface="Arial"/>
              </a:rPr>
              <a:t>,  desc(n))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60782" y="3592502"/>
            <a:ext cx="157190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FF2600"/>
                </a:solidFill>
                <a:latin typeface="Arial"/>
                <a:cs typeface="Arial"/>
              </a:rPr>
              <a:t>boys_2015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1218" y="65203"/>
            <a:ext cx="10475496" cy="12317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sz="4002" spc="5" dirty="0">
                <a:latin typeface="Arial"/>
                <a:cs typeface="Arial"/>
              </a:rPr>
              <a:t>Pipes</a:t>
            </a:r>
            <a:r>
              <a:rPr lang="en-US" sz="4002" spc="5" dirty="0">
                <a:latin typeface="Arial"/>
                <a:cs typeface="Arial"/>
              </a:rPr>
              <a:t> – </a:t>
            </a:r>
            <a:r>
              <a:rPr lang="ru-RU" sz="4002" spc="5" dirty="0">
                <a:latin typeface="Arial"/>
                <a:cs typeface="Arial"/>
              </a:rPr>
              <a:t>Метод компактной читаемой записи</a:t>
            </a:r>
            <a:br>
              <a:rPr lang="ru-RU" sz="4002" spc="5" dirty="0">
                <a:latin typeface="Arial"/>
                <a:cs typeface="Arial"/>
              </a:rPr>
            </a:br>
            <a:r>
              <a:rPr lang="ru-RU" sz="4002" spc="5" dirty="0">
                <a:latin typeface="Arial"/>
                <a:cs typeface="Arial"/>
              </a:rPr>
              <a:t>последовательных операций</a:t>
            </a:r>
            <a:endParaRPr sz="4002" dirty="0">
              <a:latin typeface="Arial"/>
              <a:cs typeface="Arial"/>
            </a:endParaRPr>
          </a:p>
        </p:txBody>
      </p:sp>
      <p:pic>
        <p:nvPicPr>
          <p:cNvPr id="2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3" y="4258185"/>
            <a:ext cx="11044835" cy="2250408"/>
          </a:xfrm>
          <a:prstGeom prst="rect">
            <a:avLst/>
          </a:prstGeom>
        </p:spPr>
      </p:pic>
      <p:pic>
        <p:nvPicPr>
          <p:cNvPr id="2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8" y="4255011"/>
            <a:ext cx="11051183" cy="2256757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60782" y="4424292"/>
            <a:ext cx="2477601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babynames  </a:t>
            </a:r>
            <a:r>
              <a:rPr sz="2380" spc="5" dirty="0">
                <a:solidFill>
                  <a:srgbClr val="5F327C"/>
                </a:solidFill>
                <a:latin typeface="Arial"/>
                <a:cs typeface="Arial"/>
              </a:rPr>
              <a:t>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60782" y="4944957"/>
            <a:ext cx="621388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  </a:t>
            </a:r>
            <a:r>
              <a:rPr sz="2500" spc="5" dirty="0">
                <a:latin typeface="Arial"/>
                <a:cs typeface="Arial"/>
              </a:rPr>
              <a:t>  filter(year  ==  2015,  sex  ==  "M")  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60782" y="5465620"/>
            <a:ext cx="361316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0882B"/>
                </a:solidFill>
                <a:latin typeface="Arial"/>
                <a:cs typeface="Arial"/>
              </a:rPr>
              <a:t>    </a:t>
            </a:r>
            <a:r>
              <a:rPr sz="2500" spc="5" dirty="0">
                <a:latin typeface="Arial"/>
                <a:cs typeface="Arial"/>
              </a:rPr>
              <a:t>select(name,  n)  </a:t>
            </a:r>
            <a:r>
              <a:rPr sz="2500" spc="5" dirty="0">
                <a:solidFill>
                  <a:srgbClr val="00882B"/>
                </a:solidFill>
                <a:latin typeface="Arial"/>
                <a:cs typeface="Arial"/>
              </a:rPr>
              <a:t>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60783" y="5986284"/>
            <a:ext cx="276037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FF2600"/>
                </a:solidFill>
                <a:latin typeface="Arial"/>
                <a:cs typeface="Arial"/>
              </a:rPr>
              <a:t>    </a:t>
            </a:r>
            <a:r>
              <a:rPr sz="2500" spc="5" dirty="0">
                <a:latin typeface="Arial"/>
                <a:cs typeface="Arial"/>
              </a:rPr>
              <a:t>arrange(desc(n))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2789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bject 4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8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8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28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41" y="1667647"/>
            <a:ext cx="4700461" cy="2592050"/>
          </a:xfrm>
          <a:prstGeom prst="rect">
            <a:avLst/>
          </a:prstGeom>
        </p:spPr>
      </p:pic>
      <p:pic>
        <p:nvPicPr>
          <p:cNvPr id="28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11" y="1921063"/>
            <a:ext cx="4013420" cy="2592050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83" y="2598258"/>
            <a:ext cx="5241892" cy="1489780"/>
          </a:xfrm>
          <a:prstGeom prst="rect">
            <a:avLst/>
          </a:prstGeom>
        </p:spPr>
      </p:pic>
      <p:pic>
        <p:nvPicPr>
          <p:cNvPr id="29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36" y="2391653"/>
            <a:ext cx="808951" cy="2589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175205" y="2152962"/>
            <a:ext cx="654346" cy="3316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55" spc="5" dirty="0">
                <a:solidFill>
                  <a:srgbClr val="FFFFFF"/>
                </a:solidFill>
                <a:latin typeface="Arial"/>
                <a:cs typeface="Arial"/>
              </a:rPr>
              <a:t>%&gt;%</a:t>
            </a:r>
            <a:endParaRPr sz="21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943392" y="2862303"/>
            <a:ext cx="7099700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babynames              filter(            ,  n  ==  99680)</a:t>
            </a:r>
            <a:endParaRPr sz="2500" dirty="0">
              <a:latin typeface="Arial"/>
              <a:cs typeface="Arial"/>
            </a:endParaRPr>
          </a:p>
        </p:txBody>
      </p:sp>
      <p:pic>
        <p:nvPicPr>
          <p:cNvPr id="29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38" y="3135656"/>
            <a:ext cx="1036780" cy="36678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099010" y="759013"/>
            <a:ext cx="6593152" cy="6769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399" spc="5" dirty="0">
                <a:latin typeface="Arial"/>
                <a:cs typeface="Arial"/>
              </a:rPr>
              <a:t>Оператор </a:t>
            </a:r>
            <a:r>
              <a:rPr lang="ru-RU" sz="4399" spc="5" dirty="0" err="1">
                <a:latin typeface="Arial"/>
                <a:cs typeface="Arial"/>
              </a:rPr>
              <a:t>пайпинга</a:t>
            </a:r>
            <a:r>
              <a:rPr lang="ru-RU" sz="4399" spc="5" dirty="0">
                <a:latin typeface="Arial"/>
                <a:cs typeface="Arial"/>
              </a:rPr>
              <a:t> </a:t>
            </a:r>
            <a:r>
              <a:rPr sz="4399" spc="5" dirty="0">
                <a:latin typeface="Arial"/>
                <a:cs typeface="Arial"/>
              </a:rPr>
              <a:t>%&gt;%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87816" y="3754371"/>
            <a:ext cx="10695364" cy="4231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50" spc="5" dirty="0">
                <a:latin typeface="Arial"/>
                <a:cs typeface="Arial"/>
              </a:rPr>
              <a:t>Передает результат слева как первый аргумент функции справа.</a:t>
            </a:r>
            <a:endParaRPr sz="2750" dirty="0">
              <a:latin typeface="Arial"/>
              <a:cs typeface="Arial"/>
            </a:endParaRPr>
          </a:p>
        </p:txBody>
      </p:sp>
      <p:pic>
        <p:nvPicPr>
          <p:cNvPr id="29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55" y="4772595"/>
            <a:ext cx="9079069" cy="1358118"/>
          </a:xfrm>
          <a:prstGeom prst="rect">
            <a:avLst/>
          </a:prstGeom>
        </p:spPr>
      </p:pic>
      <p:pic>
        <p:nvPicPr>
          <p:cNvPr id="29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80" y="4769420"/>
            <a:ext cx="9085418" cy="1364468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765604" y="5002706"/>
            <a:ext cx="4649991" cy="3924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50" spc="5" dirty="0">
                <a:latin typeface="Arial"/>
                <a:cs typeface="Arial"/>
              </a:rPr>
              <a:t>filter(</a:t>
            </a:r>
            <a:r>
              <a:rPr sz="2550" spc="5" dirty="0">
                <a:solidFill>
                  <a:srgbClr val="0365C0"/>
                </a:solidFill>
                <a:latin typeface="Arial"/>
                <a:cs typeface="Arial"/>
              </a:rPr>
              <a:t>babynames</a:t>
            </a:r>
            <a:r>
              <a:rPr sz="2550" spc="5" dirty="0">
                <a:latin typeface="Arial"/>
                <a:cs typeface="Arial"/>
              </a:rPr>
              <a:t>,  n  ==  99680)</a:t>
            </a:r>
            <a:endParaRPr sz="25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765605" y="5555117"/>
            <a:ext cx="5514971" cy="3924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50" spc="5" dirty="0">
                <a:solidFill>
                  <a:srgbClr val="0365C0"/>
                </a:solidFill>
                <a:latin typeface="Arial"/>
                <a:cs typeface="Arial"/>
              </a:rPr>
              <a:t>babynames</a:t>
            </a:r>
            <a:r>
              <a:rPr sz="2550" spc="5" dirty="0">
                <a:latin typeface="Arial"/>
                <a:cs typeface="Arial"/>
              </a:rPr>
              <a:t>  %&gt;%  filter(n  ==  99680)</a:t>
            </a:r>
            <a:endParaRPr sz="25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87817" y="4220790"/>
            <a:ext cx="9964138" cy="4178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Так</a:t>
            </a:r>
            <a:r>
              <a:rPr sz="2715" spc="5" dirty="0">
                <a:latin typeface="Arial"/>
                <a:cs typeface="Arial"/>
              </a:rPr>
              <a:t>, </a:t>
            </a:r>
            <a:r>
              <a:rPr lang="ru-RU" sz="2715" spc="5" dirty="0">
                <a:latin typeface="Arial"/>
                <a:cs typeface="Arial"/>
              </a:rPr>
              <a:t>например</a:t>
            </a:r>
            <a:r>
              <a:rPr sz="2715" spc="5" dirty="0">
                <a:latin typeface="Arial"/>
                <a:cs typeface="Arial"/>
              </a:rPr>
              <a:t>, </a:t>
            </a:r>
            <a:r>
              <a:rPr lang="ru-RU" sz="2715" spc="5" dirty="0">
                <a:latin typeface="Arial"/>
                <a:cs typeface="Arial"/>
              </a:rPr>
              <a:t>следующие две строчки делают одно и то же</a:t>
            </a:r>
            <a:r>
              <a:rPr sz="2715" spc="5" dirty="0">
                <a:latin typeface="Arial"/>
                <a:cs typeface="Arial"/>
              </a:rPr>
              <a:t>.</a:t>
            </a:r>
            <a:endParaRPr sz="2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4939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5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3" y="357721"/>
            <a:ext cx="11044835" cy="758135"/>
          </a:xfrm>
          <a:prstGeom prst="rect">
            <a:avLst/>
          </a:prstGeom>
        </p:spPr>
      </p:pic>
      <p:pic>
        <p:nvPicPr>
          <p:cNvPr id="3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8" y="354546"/>
            <a:ext cx="11051183" cy="76448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05229" y="570114"/>
            <a:ext cx="357437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foo_foo  &lt;-  little_bunny()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3" y="1488751"/>
            <a:ext cx="11044835" cy="2285699"/>
          </a:xfrm>
          <a:prstGeom prst="rect">
            <a:avLst/>
          </a:prstGeom>
        </p:spPr>
      </p:pic>
      <p:pic>
        <p:nvPicPr>
          <p:cNvPr id="3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8" y="1485575"/>
            <a:ext cx="11051183" cy="229204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05229" y="1681286"/>
            <a:ext cx="201465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foo_foo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05229" y="2201949"/>
            <a:ext cx="413125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hop_through(forest)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05229" y="2722613"/>
            <a:ext cx="464550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scoop_up(field_mouse)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05228" y="3243276"/>
            <a:ext cx="236346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bop_on(head)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3" y="4407915"/>
            <a:ext cx="11044835" cy="1724118"/>
          </a:xfrm>
          <a:prstGeom prst="rect">
            <a:avLst/>
          </a:prstGeom>
        </p:spPr>
      </p:pic>
      <p:pic>
        <p:nvPicPr>
          <p:cNvPr id="3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8" y="4404740"/>
            <a:ext cx="11051183" cy="1730469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05229" y="4595731"/>
            <a:ext cx="608371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foo_foo2  &lt;-  hop_through(foo_foo,  forest)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05228" y="5116395"/>
            <a:ext cx="677653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foo_foo3  &lt;-  scoop_up(foo_foo2,  field_mouse)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05229" y="5637058"/>
            <a:ext cx="370614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bop_on(foo_foo3,    head)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2685" y="3903313"/>
            <a:ext cx="481222" cy="4501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25" spc="5" dirty="0">
                <a:latin typeface="Arial"/>
                <a:cs typeface="Arial"/>
              </a:rPr>
              <a:t>vs.</a:t>
            </a:r>
            <a:endParaRPr sz="2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30257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5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283571" y="812486"/>
            <a:ext cx="7661713" cy="683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444" spc="5" dirty="0">
                <a:latin typeface="Arial"/>
                <a:cs typeface="Arial"/>
              </a:rPr>
              <a:t>Сочетание клавиш для </a:t>
            </a:r>
            <a:r>
              <a:rPr sz="4444" spc="5" dirty="0">
                <a:latin typeface="Arial"/>
                <a:cs typeface="Arial"/>
              </a:rPr>
              <a:t>%&gt;%</a:t>
            </a:r>
            <a:endParaRPr sz="4400" dirty="0">
              <a:latin typeface="Arial"/>
              <a:cs typeface="Arial"/>
            </a:endParaRPr>
          </a:p>
        </p:txBody>
      </p:sp>
      <p:pic>
        <p:nvPicPr>
          <p:cNvPr id="3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61" y="2448294"/>
            <a:ext cx="1822712" cy="936629"/>
          </a:xfrm>
          <a:prstGeom prst="rect">
            <a:avLst/>
          </a:prstGeom>
        </p:spPr>
      </p:pic>
      <p:pic>
        <p:nvPicPr>
          <p:cNvPr id="3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76" y="2435155"/>
            <a:ext cx="1771916" cy="885833"/>
          </a:xfrm>
          <a:prstGeom prst="rect">
            <a:avLst/>
          </a:prstGeom>
        </p:spPr>
      </p:pic>
      <p:pic>
        <p:nvPicPr>
          <p:cNvPr id="3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27" y="2428805"/>
            <a:ext cx="1784615" cy="898532"/>
          </a:xfrm>
          <a:prstGeom prst="rect">
            <a:avLst/>
          </a:prstGeom>
        </p:spPr>
      </p:pic>
      <p:pic>
        <p:nvPicPr>
          <p:cNvPr id="3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16" y="2435155"/>
            <a:ext cx="1707179" cy="853469"/>
          </a:xfrm>
          <a:prstGeom prst="rect">
            <a:avLst/>
          </a:prstGeom>
        </p:spPr>
      </p:pic>
      <p:pic>
        <p:nvPicPr>
          <p:cNvPr id="3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67" y="2428805"/>
            <a:ext cx="1719878" cy="86616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987839" y="2571683"/>
            <a:ext cx="1140056" cy="6463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00" spc="5" dirty="0">
                <a:solidFill>
                  <a:srgbClr val="FFFFFF"/>
                </a:solidFill>
                <a:latin typeface="Arial"/>
                <a:cs typeface="Arial"/>
              </a:rPr>
              <a:t>Cmd</a:t>
            </a:r>
            <a:endParaRPr sz="4200">
              <a:latin typeface="Arial"/>
              <a:cs typeface="Arial"/>
            </a:endParaRPr>
          </a:p>
        </p:txBody>
      </p:sp>
      <p:pic>
        <p:nvPicPr>
          <p:cNvPr id="31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85" y="2448294"/>
            <a:ext cx="1093166" cy="936629"/>
          </a:xfrm>
          <a:prstGeom prst="rect">
            <a:avLst/>
          </a:prstGeom>
        </p:spPr>
      </p:pic>
      <p:pic>
        <p:nvPicPr>
          <p:cNvPr id="31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95" y="2435155"/>
            <a:ext cx="1042368" cy="885833"/>
          </a:xfrm>
          <a:prstGeom prst="rect">
            <a:avLst/>
          </a:prstGeom>
        </p:spPr>
      </p:pic>
      <p:pic>
        <p:nvPicPr>
          <p:cNvPr id="31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746" y="2428805"/>
            <a:ext cx="1055068" cy="898532"/>
          </a:xfrm>
          <a:prstGeom prst="rect">
            <a:avLst/>
          </a:prstGeom>
        </p:spPr>
      </p:pic>
      <p:pic>
        <p:nvPicPr>
          <p:cNvPr id="31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38" y="2435155"/>
            <a:ext cx="981540" cy="853469"/>
          </a:xfrm>
          <a:prstGeom prst="rect">
            <a:avLst/>
          </a:prstGeom>
        </p:spPr>
      </p:pic>
      <p:pic>
        <p:nvPicPr>
          <p:cNvPr id="31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388" y="2428805"/>
            <a:ext cx="994236" cy="866168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667460" y="2571683"/>
            <a:ext cx="449482" cy="6463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4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594276" y="2587716"/>
            <a:ext cx="297197" cy="607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950" spc="5" dirty="0">
                <a:latin typeface="Arial"/>
                <a:cs typeface="Arial"/>
              </a:rPr>
              <a:t>+</a:t>
            </a:r>
            <a:endParaRPr sz="39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115159" y="2606765"/>
            <a:ext cx="1229504" cy="5754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739" spc="5" dirty="0">
                <a:latin typeface="Arial"/>
                <a:cs typeface="Arial"/>
              </a:rPr>
              <a:t>(Mac)</a:t>
            </a:r>
            <a:endParaRPr sz="37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153256" y="3705237"/>
            <a:ext cx="2269211" cy="5754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739" spc="5" dirty="0">
                <a:latin typeface="Arial"/>
                <a:cs typeface="Arial"/>
              </a:rPr>
              <a:t>(Windows)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1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72" y="2448294"/>
            <a:ext cx="1822712" cy="936629"/>
          </a:xfrm>
          <a:prstGeom prst="rect">
            <a:avLst/>
          </a:prstGeom>
        </p:spPr>
      </p:pic>
      <p:pic>
        <p:nvPicPr>
          <p:cNvPr id="31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687" y="2435155"/>
            <a:ext cx="1771916" cy="885833"/>
          </a:xfrm>
          <a:prstGeom prst="rect">
            <a:avLst/>
          </a:prstGeom>
        </p:spPr>
      </p:pic>
      <p:pic>
        <p:nvPicPr>
          <p:cNvPr id="32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338" y="2428805"/>
            <a:ext cx="1784615" cy="898532"/>
          </a:xfrm>
          <a:prstGeom prst="rect">
            <a:avLst/>
          </a:prstGeom>
        </p:spPr>
      </p:pic>
      <p:pic>
        <p:nvPicPr>
          <p:cNvPr id="32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27" y="2435155"/>
            <a:ext cx="1707179" cy="853469"/>
          </a:xfrm>
          <a:prstGeom prst="rect">
            <a:avLst/>
          </a:prstGeom>
        </p:spPr>
      </p:pic>
      <p:pic>
        <p:nvPicPr>
          <p:cNvPr id="32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978" y="2428805"/>
            <a:ext cx="1719877" cy="866168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544027" y="2571683"/>
            <a:ext cx="1677062" cy="6463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00" spc="5" dirty="0">
                <a:solidFill>
                  <a:srgbClr val="FFFFFF"/>
                </a:solidFill>
                <a:latin typeface="Arial"/>
                <a:cs typeface="Arial"/>
              </a:rPr>
              <a:t>Shift  </a:t>
            </a:r>
            <a:r>
              <a:rPr sz="3950" spc="5" dirty="0">
                <a:latin typeface="Arial"/>
                <a:cs typeface="Arial"/>
              </a:rPr>
              <a:t>+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32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6" y="3550152"/>
            <a:ext cx="1822712" cy="936629"/>
          </a:xfrm>
          <a:prstGeom prst="rect">
            <a:avLst/>
          </a:prstGeom>
        </p:spPr>
      </p:pic>
      <p:pic>
        <p:nvPicPr>
          <p:cNvPr id="32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80" y="3537012"/>
            <a:ext cx="1771917" cy="885833"/>
          </a:xfrm>
          <a:prstGeom prst="rect">
            <a:avLst/>
          </a:prstGeom>
        </p:spPr>
      </p:pic>
      <p:pic>
        <p:nvPicPr>
          <p:cNvPr id="32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31" y="3530663"/>
            <a:ext cx="1784615" cy="898531"/>
          </a:xfrm>
          <a:prstGeom prst="rect">
            <a:avLst/>
          </a:prstGeom>
        </p:spPr>
      </p:pic>
      <p:pic>
        <p:nvPicPr>
          <p:cNvPr id="32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120" y="3537012"/>
            <a:ext cx="1707179" cy="853469"/>
          </a:xfrm>
          <a:prstGeom prst="rect">
            <a:avLst/>
          </a:prstGeom>
        </p:spPr>
      </p:pic>
      <p:pic>
        <p:nvPicPr>
          <p:cNvPr id="32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71" y="3530663"/>
            <a:ext cx="1719878" cy="866168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2152927" y="3670157"/>
            <a:ext cx="840936" cy="6463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00" spc="5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endParaRPr sz="4200">
              <a:latin typeface="Arial"/>
              <a:cs typeface="Arial"/>
            </a:endParaRPr>
          </a:p>
        </p:txBody>
      </p:sp>
      <p:pic>
        <p:nvPicPr>
          <p:cNvPr id="32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889" y="3550152"/>
            <a:ext cx="1093165" cy="936629"/>
          </a:xfrm>
          <a:prstGeom prst="rect">
            <a:avLst/>
          </a:prstGeom>
        </p:spPr>
      </p:pic>
      <p:pic>
        <p:nvPicPr>
          <p:cNvPr id="32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306" y="3537012"/>
            <a:ext cx="1042368" cy="885833"/>
          </a:xfrm>
          <a:prstGeom prst="rect">
            <a:avLst/>
          </a:prstGeom>
        </p:spPr>
      </p:pic>
      <p:pic>
        <p:nvPicPr>
          <p:cNvPr id="33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956" y="3530663"/>
            <a:ext cx="1055068" cy="898531"/>
          </a:xfrm>
          <a:prstGeom prst="rect">
            <a:avLst/>
          </a:prstGeom>
        </p:spPr>
      </p:pic>
      <p:pic>
        <p:nvPicPr>
          <p:cNvPr id="33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942" y="3537012"/>
            <a:ext cx="981540" cy="853469"/>
          </a:xfrm>
          <a:prstGeom prst="rect">
            <a:avLst/>
          </a:prstGeom>
        </p:spPr>
      </p:pic>
      <p:pic>
        <p:nvPicPr>
          <p:cNvPr id="33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92" y="3530663"/>
            <a:ext cx="994236" cy="866168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680159" y="3670157"/>
            <a:ext cx="449482" cy="6463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42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606975" y="3686189"/>
            <a:ext cx="297197" cy="607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950" spc="5" dirty="0">
                <a:latin typeface="Arial"/>
                <a:cs typeface="Arial"/>
              </a:rPr>
              <a:t>+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33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477" y="3550152"/>
            <a:ext cx="1822713" cy="936629"/>
          </a:xfrm>
          <a:prstGeom prst="rect">
            <a:avLst/>
          </a:prstGeom>
        </p:spPr>
      </p:pic>
      <p:pic>
        <p:nvPicPr>
          <p:cNvPr id="334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92" y="3537012"/>
            <a:ext cx="1771917" cy="885833"/>
          </a:xfrm>
          <a:prstGeom prst="rect">
            <a:avLst/>
          </a:prstGeom>
        </p:spPr>
      </p:pic>
      <p:pic>
        <p:nvPicPr>
          <p:cNvPr id="335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42" y="3530663"/>
            <a:ext cx="1784615" cy="898531"/>
          </a:xfrm>
          <a:prstGeom prst="rect">
            <a:avLst/>
          </a:prstGeom>
        </p:spPr>
      </p:pic>
      <p:pic>
        <p:nvPicPr>
          <p:cNvPr id="336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32" y="3537012"/>
            <a:ext cx="1707179" cy="853469"/>
          </a:xfrm>
          <a:prstGeom prst="rect">
            <a:avLst/>
          </a:prstGeom>
        </p:spPr>
      </p:pic>
      <p:pic>
        <p:nvPicPr>
          <p:cNvPr id="33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83" y="3530663"/>
            <a:ext cx="1719877" cy="866168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4556726" y="3670157"/>
            <a:ext cx="1677062" cy="6463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00" spc="5" dirty="0">
                <a:solidFill>
                  <a:srgbClr val="FFFFFF"/>
                </a:solidFill>
                <a:latin typeface="Arial"/>
                <a:cs typeface="Arial"/>
              </a:rPr>
              <a:t>Shift  </a:t>
            </a:r>
            <a:r>
              <a:rPr sz="3950" spc="5" dirty="0">
                <a:latin typeface="Arial"/>
                <a:cs typeface="Arial"/>
              </a:rPr>
              <a:t>+</a:t>
            </a:r>
            <a:endParaRPr sz="3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9745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8317" y="356833"/>
            <a:ext cx="10929852" cy="13388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900" spc="5" dirty="0">
                <a:latin typeface="Arial"/>
                <a:cs typeface="Arial"/>
              </a:rPr>
              <a:t>Иногда вам не нужна вся возможная описательная статистика,</a:t>
            </a:r>
            <a:endParaRPr sz="2900" dirty="0">
              <a:latin typeface="Arial"/>
              <a:cs typeface="Arial"/>
            </a:endParaRPr>
          </a:p>
          <a:p>
            <a:r>
              <a:rPr lang="ru-RU" sz="2900" spc="5" dirty="0">
                <a:latin typeface="Arial"/>
                <a:cs typeface="Arial"/>
              </a:rPr>
              <a:t>В таком случае вы можете использовать </a:t>
            </a:r>
            <a:r>
              <a:rPr sz="2900" spc="5" dirty="0" err="1">
                <a:latin typeface="Arial"/>
                <a:cs typeface="Arial"/>
              </a:rPr>
              <a:t>skim_with</a:t>
            </a:r>
            <a:r>
              <a:rPr sz="2900" spc="5" dirty="0">
                <a:latin typeface="Arial"/>
                <a:cs typeface="Arial"/>
              </a:rPr>
              <a:t>() </a:t>
            </a:r>
            <a:r>
              <a:rPr lang="ru-RU" sz="2900" spc="5" dirty="0">
                <a:latin typeface="Arial"/>
                <a:cs typeface="Arial"/>
              </a:rPr>
              <a:t>чтобы </a:t>
            </a:r>
            <a:br>
              <a:rPr lang="ru-RU" sz="2900" spc="5" dirty="0">
                <a:latin typeface="Arial"/>
                <a:cs typeface="Arial"/>
              </a:rPr>
            </a:br>
            <a:r>
              <a:rPr lang="ru-RU" sz="2900" spc="5" dirty="0">
                <a:latin typeface="Arial"/>
                <a:cs typeface="Arial"/>
              </a:rPr>
              <a:t>убрать лишнее</a:t>
            </a:r>
            <a:endParaRPr sz="2900" dirty="0">
              <a:latin typeface="Arial"/>
              <a:cs typeface="Arial"/>
            </a:endParaRPr>
          </a:p>
        </p:txBody>
      </p:sp>
      <p:pic>
        <p:nvPicPr>
          <p:cNvPr id="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89" y="1844445"/>
            <a:ext cx="8814423" cy="883271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96" y="1843652"/>
            <a:ext cx="8816007" cy="88485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797352" y="2014192"/>
            <a:ext cx="6604052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5" dirty="0">
                <a:latin typeface="Arial"/>
                <a:cs typeface="Arial"/>
              </a:rPr>
              <a:t>skim_with(integer  =  list(p25  =  NULL,  p75=NULL))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11578" y="3038567"/>
            <a:ext cx="11326819" cy="8925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900" spc="5" dirty="0">
                <a:latin typeface="Arial"/>
                <a:cs typeface="Arial"/>
              </a:rPr>
              <a:t>На самом деле </a:t>
            </a:r>
            <a:r>
              <a:rPr sz="2900" spc="5" dirty="0" err="1">
                <a:latin typeface="Arial"/>
                <a:cs typeface="Arial"/>
              </a:rPr>
              <a:t>skim_with</a:t>
            </a:r>
            <a:r>
              <a:rPr sz="2900" spc="5" dirty="0">
                <a:latin typeface="Arial"/>
                <a:cs typeface="Arial"/>
              </a:rPr>
              <a:t>() </a:t>
            </a:r>
            <a:r>
              <a:rPr lang="ru-RU" sz="2900" spc="5" dirty="0">
                <a:latin typeface="Arial"/>
                <a:cs typeface="Arial"/>
              </a:rPr>
              <a:t>можно использовать и для получения</a:t>
            </a:r>
            <a:endParaRPr sz="2900" dirty="0">
              <a:latin typeface="Arial"/>
              <a:cs typeface="Arial"/>
            </a:endParaRPr>
          </a:p>
          <a:p>
            <a:r>
              <a:rPr lang="ru-RU" sz="2900" spc="5" dirty="0">
                <a:latin typeface="Arial"/>
                <a:cs typeface="Arial"/>
              </a:rPr>
              <a:t>дополнительных статистик</a:t>
            </a:r>
            <a:r>
              <a:rPr sz="2900" spc="5" dirty="0">
                <a:latin typeface="Arial"/>
                <a:cs typeface="Arial"/>
              </a:rPr>
              <a:t> (</a:t>
            </a:r>
            <a:r>
              <a:rPr lang="ru-RU" sz="2900" spc="5" dirty="0">
                <a:latin typeface="Arial"/>
                <a:cs typeface="Arial"/>
              </a:rPr>
              <a:t>например,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lang="ru-RU" sz="2900" spc="5" dirty="0">
                <a:latin typeface="Arial"/>
                <a:cs typeface="Arial"/>
              </a:rPr>
              <a:t>усеченное среднее</a:t>
            </a:r>
            <a:r>
              <a:rPr sz="2900" spc="5" dirty="0">
                <a:latin typeface="Arial"/>
                <a:cs typeface="Arial"/>
              </a:rPr>
              <a:t>)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11578" y="4384672"/>
            <a:ext cx="10429137" cy="8925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900" spc="5" dirty="0">
                <a:latin typeface="Arial"/>
                <a:cs typeface="Arial"/>
              </a:rPr>
              <a:t>Если вы передумали вносить изменения в выдачу </a:t>
            </a:r>
            <a:r>
              <a:rPr lang="en-US" sz="2900" spc="5" dirty="0">
                <a:latin typeface="Arial"/>
                <a:cs typeface="Arial"/>
              </a:rPr>
              <a:t>skim, </a:t>
            </a:r>
            <a:r>
              <a:rPr lang="ru-RU" sz="2900" spc="5" dirty="0">
                <a:latin typeface="Arial"/>
                <a:cs typeface="Arial"/>
              </a:rPr>
              <a:t>вы </a:t>
            </a:r>
            <a:br>
              <a:rPr lang="ru-RU" sz="2900" spc="5" dirty="0">
                <a:latin typeface="Arial"/>
                <a:cs typeface="Arial"/>
              </a:rPr>
            </a:br>
            <a:r>
              <a:rPr lang="ru-RU" sz="2900" spc="5" dirty="0">
                <a:latin typeface="Arial"/>
                <a:cs typeface="Arial"/>
              </a:rPr>
              <a:t>можете вернуться к исходной выдаче - </a:t>
            </a:r>
            <a:r>
              <a:rPr sz="2900" spc="5" dirty="0" err="1">
                <a:latin typeface="Arial"/>
                <a:cs typeface="Arial"/>
              </a:rPr>
              <a:t>skim_with_defaults</a:t>
            </a:r>
            <a:r>
              <a:rPr sz="2900" spc="5" dirty="0">
                <a:latin typeface="Arial"/>
                <a:cs typeface="Arial"/>
              </a:rPr>
              <a:t>()</a:t>
            </a:r>
            <a:endParaRPr sz="2900" dirty="0">
              <a:latin typeface="Arial"/>
              <a:cs typeface="Arial"/>
            </a:endParaRPr>
          </a:p>
        </p:txBody>
      </p:sp>
      <p:pic>
        <p:nvPicPr>
          <p:cNvPr id="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89" y="5527187"/>
            <a:ext cx="8814423" cy="883271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96" y="5526392"/>
            <a:ext cx="8816007" cy="884859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797352" y="5696934"/>
            <a:ext cx="2587247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5" dirty="0">
                <a:latin typeface="Arial"/>
                <a:cs typeface="Arial"/>
              </a:rPr>
              <a:t>skim_with_defaults()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090" y="5860879"/>
            <a:ext cx="780995" cy="88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037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bject 5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610204" y="682818"/>
            <a:ext cx="4594528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Самостоятельно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81446" y="1962760"/>
            <a:ext cx="9940157" cy="46243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3005" spc="5" dirty="0">
                <a:solidFill>
                  <a:srgbClr val="005493"/>
                </a:solidFill>
                <a:latin typeface="Arial"/>
                <a:cs typeface="Arial"/>
              </a:rPr>
              <a:t>Используя оператор</a:t>
            </a:r>
            <a:r>
              <a:rPr sz="3005" spc="5" dirty="0">
                <a:solidFill>
                  <a:srgbClr val="005493"/>
                </a:solidFill>
                <a:latin typeface="Arial"/>
                <a:cs typeface="Arial"/>
              </a:rPr>
              <a:t> %&gt;% </a:t>
            </a:r>
            <a:r>
              <a:rPr lang="ru-RU" sz="3005" spc="5" dirty="0">
                <a:solidFill>
                  <a:srgbClr val="005493"/>
                </a:solidFill>
                <a:latin typeface="Arial"/>
                <a:cs typeface="Arial"/>
              </a:rPr>
              <a:t>напишите ряд функций для</a:t>
            </a:r>
            <a:r>
              <a:rPr sz="3005" spc="5" dirty="0">
                <a:solidFill>
                  <a:srgbClr val="005493"/>
                </a:solidFill>
                <a:latin typeface="Arial"/>
                <a:cs typeface="Arial"/>
              </a:rPr>
              <a:t>: 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82916" y="2620587"/>
            <a:ext cx="10579819" cy="4555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60" spc="5" dirty="0">
                <a:solidFill>
                  <a:srgbClr val="005493"/>
                </a:solidFill>
                <a:latin typeface="Arial"/>
                <a:cs typeface="Arial"/>
              </a:rPr>
              <a:t>1. </a:t>
            </a:r>
            <a:r>
              <a:rPr lang="ru-RU" sz="2960" spc="5" dirty="0">
                <a:solidFill>
                  <a:srgbClr val="005493"/>
                </a:solidFill>
                <a:latin typeface="Arial"/>
                <a:cs typeface="Arial"/>
              </a:rPr>
              <a:t>Фильтрация детских имен – выберете девочек 2015 года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82916" y="3280940"/>
            <a:ext cx="5467202" cy="4532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45" spc="5" dirty="0">
                <a:solidFill>
                  <a:srgbClr val="005493"/>
                </a:solidFill>
                <a:latin typeface="Arial"/>
                <a:cs typeface="Arial"/>
              </a:rPr>
              <a:t>2. </a:t>
            </a:r>
            <a:r>
              <a:rPr lang="ru-RU" sz="2945" spc="5" dirty="0">
                <a:solidFill>
                  <a:srgbClr val="005493"/>
                </a:solidFill>
                <a:latin typeface="Arial"/>
                <a:cs typeface="Arial"/>
              </a:rPr>
              <a:t>Выберите колонки</a:t>
            </a:r>
            <a:r>
              <a:rPr sz="2945" spc="5" dirty="0">
                <a:solidFill>
                  <a:srgbClr val="005493"/>
                </a:solidFill>
                <a:latin typeface="Arial"/>
                <a:cs typeface="Arial"/>
              </a:rPr>
              <a:t> name </a:t>
            </a:r>
            <a:r>
              <a:rPr lang="ru-RU" sz="2945" spc="5" dirty="0">
                <a:solidFill>
                  <a:srgbClr val="005493"/>
                </a:solidFill>
                <a:latin typeface="Arial"/>
                <a:cs typeface="Arial"/>
              </a:rPr>
              <a:t>и</a:t>
            </a:r>
            <a:r>
              <a:rPr sz="2945" spc="5" dirty="0">
                <a:solidFill>
                  <a:srgbClr val="005493"/>
                </a:solidFill>
                <a:latin typeface="Arial"/>
                <a:cs typeface="Arial"/>
              </a:rPr>
              <a:t> n 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82916" y="3941294"/>
            <a:ext cx="9972282" cy="8925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spc="5" dirty="0">
                <a:solidFill>
                  <a:srgbClr val="005493"/>
                </a:solidFill>
                <a:latin typeface="Arial"/>
                <a:cs typeface="Arial"/>
              </a:rPr>
              <a:t>3. </a:t>
            </a:r>
            <a:r>
              <a:rPr lang="ru-RU" sz="2900" spc="5" dirty="0">
                <a:solidFill>
                  <a:srgbClr val="005493"/>
                </a:solidFill>
                <a:latin typeface="Arial"/>
                <a:cs typeface="Arial"/>
              </a:rPr>
              <a:t>Отсортируйте так, чтобы таблица начиналась с самых </a:t>
            </a:r>
            <a:br>
              <a:rPr lang="ru-RU" sz="2900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2900" spc="5" dirty="0">
                <a:solidFill>
                  <a:srgbClr val="005493"/>
                </a:solidFill>
                <a:latin typeface="Arial"/>
                <a:cs typeface="Arial"/>
              </a:rPr>
              <a:t>частых имен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3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3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45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5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4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4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40" y="109523"/>
            <a:ext cx="9544521" cy="6640542"/>
          </a:xfrm>
          <a:prstGeom prst="rect">
            <a:avLst/>
          </a:prstGeom>
        </p:spPr>
      </p:pic>
      <p:pic>
        <p:nvPicPr>
          <p:cNvPr id="34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65" y="106348"/>
            <a:ext cx="9550872" cy="6646891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454476" y="271684"/>
            <a:ext cx="2477601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babynames  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454476" y="792348"/>
            <a:ext cx="614174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filter(year  ==  2015,  sex  ==  "F")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54476" y="1313012"/>
            <a:ext cx="361316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select(name,  n)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54476" y="1833675"/>
            <a:ext cx="276037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arrange(desc(n))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54476" y="2345893"/>
            <a:ext cx="26507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              name          n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54476" y="2714167"/>
            <a:ext cx="2685992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spc="5" dirty="0">
                <a:solidFill>
                  <a:srgbClr val="A6AAA9"/>
                </a:solidFill>
                <a:latin typeface="Arial"/>
                <a:cs typeface="Arial"/>
              </a:rPr>
              <a:t>#    1            Emma  20355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54476" y="3082442"/>
            <a:ext cx="238975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2        Olivia  19553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54476" y="3450716"/>
            <a:ext cx="253082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3        Sophia  17327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54476" y="3818990"/>
            <a:ext cx="259686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4              Ava  16286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54476" y="4187264"/>
            <a:ext cx="235000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5    Isabella  15504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54476" y="4555538"/>
            <a:ext cx="257121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6              Mia  14820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54476" y="4923813"/>
            <a:ext cx="234641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7      Abigail  12311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54476" y="5292087"/>
            <a:ext cx="248869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8          Emily  11727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54476" y="5660361"/>
            <a:ext cx="236218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9  Charlotte  11332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54476" y="6028635"/>
            <a:ext cx="251735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10        Harper  10241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54476" y="6396909"/>
            <a:ext cx="311110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...  with  18,983  more  rows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8436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5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610205" y="682818"/>
            <a:ext cx="4806957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Попробуйте сами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354131" y="1871454"/>
            <a:ext cx="10472739" cy="8356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15" spc="5" dirty="0">
                <a:solidFill>
                  <a:srgbClr val="005493"/>
                </a:solidFill>
                <a:latin typeface="Arial"/>
                <a:cs typeface="Arial"/>
              </a:rPr>
              <a:t>1. </a:t>
            </a:r>
            <a:r>
              <a:rPr lang="ru-RU" sz="2715" spc="5" dirty="0">
                <a:solidFill>
                  <a:srgbClr val="005493"/>
                </a:solidFill>
                <a:latin typeface="Arial"/>
                <a:cs typeface="Arial"/>
              </a:rPr>
              <a:t>Отфильтруйте таблицу</a:t>
            </a:r>
            <a:r>
              <a:rPr sz="2715" spc="5" dirty="0">
                <a:solidFill>
                  <a:srgbClr val="005493"/>
                </a:solidFill>
                <a:latin typeface="Arial"/>
                <a:cs typeface="Arial"/>
              </a:rPr>
              <a:t> babynames </a:t>
            </a:r>
            <a:r>
              <a:rPr lang="ru-RU" sz="2715" spc="5" dirty="0">
                <a:solidFill>
                  <a:srgbClr val="005493"/>
                </a:solidFill>
                <a:latin typeface="Arial"/>
                <a:cs typeface="Arial"/>
              </a:rPr>
              <a:t>так, чтобы она </a:t>
            </a:r>
            <a:r>
              <a:rPr lang="ru-RU" sz="2715" spc="5" dirty="0" err="1">
                <a:solidFill>
                  <a:srgbClr val="005493"/>
                </a:solidFill>
                <a:latin typeface="Arial"/>
                <a:cs typeface="Arial"/>
              </a:rPr>
              <a:t>сожержала</a:t>
            </a:r>
            <a:br>
              <a:rPr lang="ru-RU" sz="2715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2715" spc="5" dirty="0">
                <a:solidFill>
                  <a:srgbClr val="005493"/>
                </a:solidFill>
                <a:latin typeface="Arial"/>
                <a:cs typeface="Arial"/>
              </a:rPr>
              <a:t>только ваше имя и пол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354131" y="2976277"/>
            <a:ext cx="9782165" cy="8586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2. </a:t>
            </a: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Уберите те колонки, которые не будете использовать в </a:t>
            </a:r>
            <a:b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графике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54131" y="4081099"/>
            <a:ext cx="9528378" cy="9233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625" spc="5" dirty="0">
                <a:solidFill>
                  <a:srgbClr val="005493"/>
                </a:solidFill>
                <a:latin typeface="Arial"/>
                <a:cs typeface="Arial"/>
              </a:rPr>
              <a:t>3. </a:t>
            </a:r>
            <a:r>
              <a:rPr lang="ru-RU" sz="2625" spc="5" dirty="0">
                <a:solidFill>
                  <a:srgbClr val="005493"/>
                </a:solidFill>
                <a:latin typeface="Arial"/>
                <a:cs typeface="Arial"/>
              </a:rPr>
              <a:t>Постройте линейный график с</a:t>
            </a:r>
            <a:r>
              <a:rPr sz="2625" spc="5" dirty="0">
                <a:solidFill>
                  <a:srgbClr val="005493"/>
                </a:solidFill>
                <a:latin typeface="Arial"/>
                <a:cs typeface="Arial"/>
              </a:rPr>
              <a:t> year </a:t>
            </a:r>
            <a:r>
              <a:rPr lang="ru-RU" sz="2625" spc="5" dirty="0">
                <a:solidFill>
                  <a:srgbClr val="005493"/>
                </a:solidFill>
                <a:latin typeface="Arial"/>
                <a:cs typeface="Arial"/>
              </a:rPr>
              <a:t>на оси абсцисс и 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prop</a:t>
            </a:r>
            <a:b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  <a:t>на оси ординат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3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3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92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5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3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68" y="333218"/>
            <a:ext cx="11044836" cy="2800777"/>
          </a:xfrm>
          <a:prstGeom prst="rect">
            <a:avLst/>
          </a:prstGeom>
        </p:spPr>
      </p:pic>
      <p:pic>
        <p:nvPicPr>
          <p:cNvPr id="3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93" y="330043"/>
            <a:ext cx="11051183" cy="280712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36977" y="500268"/>
            <a:ext cx="2477601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babynames  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36976" y="1020932"/>
            <a:ext cx="681596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filter(name  ==  "Amelia",  sex  ==  "F")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36976" y="1541596"/>
            <a:ext cx="390042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select(year,  prop)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36977" y="2062259"/>
            <a:ext cx="182261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ggplot()  +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36977" y="2582923"/>
            <a:ext cx="646132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    geom_line(mapping  =  aes(year,  prop))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152" y="3194066"/>
            <a:ext cx="4292299" cy="349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01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5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11600" y="1930506"/>
            <a:ext cx="10906768" cy="29252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9009" spc="5" dirty="0">
                <a:solidFill>
                  <a:srgbClr val="F3F3F3"/>
                </a:solidFill>
                <a:latin typeface="Arial"/>
                <a:cs typeface="Arial"/>
              </a:rPr>
              <a:t>Как найти самые</a:t>
            </a:r>
            <a:br>
              <a:rPr lang="ru-RU" sz="9009" spc="5" dirty="0">
                <a:solidFill>
                  <a:srgbClr val="F3F3F3"/>
                </a:solidFill>
                <a:latin typeface="Arial"/>
                <a:cs typeface="Arial"/>
              </a:rPr>
            </a:br>
            <a:r>
              <a:rPr lang="ru-RU" sz="9009" spc="5" dirty="0">
                <a:solidFill>
                  <a:srgbClr val="F3F3F3"/>
                </a:solidFill>
                <a:latin typeface="Arial"/>
                <a:cs typeface="Arial"/>
              </a:rPr>
              <a:t>популярные имена</a:t>
            </a:r>
            <a:r>
              <a:rPr sz="10000" spc="5" dirty="0">
                <a:solidFill>
                  <a:srgbClr val="F3F3F3"/>
                </a:solidFill>
                <a:latin typeface="Arial"/>
                <a:cs typeface="Arial"/>
              </a:rPr>
              <a:t>?</a:t>
            </a:r>
            <a:endParaRPr sz="10000" dirty="0">
              <a:latin typeface="Arial"/>
              <a:cs typeface="Arial"/>
            </a:endParaRPr>
          </a:p>
        </p:txBody>
      </p:sp>
      <p:pic>
        <p:nvPicPr>
          <p:cNvPr id="3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174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5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481"/>
            <a:ext cx="12191144" cy="6857519"/>
          </a:xfrm>
          <a:prstGeom prst="rect">
            <a:avLst/>
          </a:prstGeom>
        </p:spPr>
      </p:pic>
      <p:pic>
        <p:nvPicPr>
          <p:cNvPr id="3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044984" y="797427"/>
            <a:ext cx="7398628" cy="6462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199" spc="5" dirty="0">
                <a:latin typeface="Arial"/>
                <a:cs typeface="Arial"/>
              </a:rPr>
              <a:t>Как посчитать популярность</a:t>
            </a:r>
            <a:r>
              <a:rPr sz="4199" spc="5" dirty="0">
                <a:latin typeface="Arial"/>
                <a:cs typeface="Arial"/>
              </a:rPr>
              <a:t>?</a:t>
            </a:r>
            <a:endParaRPr sz="41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670361" y="2176233"/>
            <a:ext cx="6531596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latin typeface="Arial"/>
                <a:cs typeface="Arial"/>
              </a:rPr>
              <a:t>Будем считать имя популярным если</a:t>
            </a:r>
            <a:r>
              <a:rPr sz="2865" spc="5" dirty="0">
                <a:latin typeface="Arial"/>
                <a:cs typeface="Arial"/>
              </a:rPr>
              <a:t>: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669188" y="2893732"/>
            <a:ext cx="8749190" cy="8125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64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1. </a:t>
            </a:r>
            <a:r>
              <a:rPr lang="ru-RU" sz="264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Имя имеет максимальную сумму</a:t>
            </a:r>
            <a:r>
              <a:rPr lang="en-US" sz="264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(Sums)</a:t>
            </a:r>
            <a:r>
              <a:rPr lang="ru-RU" sz="264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 случаев его </a:t>
            </a:r>
            <a:br>
              <a:rPr lang="en-US" sz="264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ru-RU" sz="264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присвоения </a:t>
            </a:r>
            <a:r>
              <a:rPr lang="en-US" sz="264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ru-RU" sz="264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детям, но</a:t>
            </a:r>
            <a:endParaRPr sz="30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669189" y="4087449"/>
            <a:ext cx="9857827" cy="8217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67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2. </a:t>
            </a:r>
            <a:r>
              <a:rPr lang="ru-RU" sz="267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При этом постоянно имело высокую долю среди всех имен</a:t>
            </a:r>
            <a:br>
              <a:rPr lang="ru-RU" sz="267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ru-RU" sz="267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(</a:t>
            </a:r>
            <a:r>
              <a:rPr sz="267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Ranks</a:t>
            </a:r>
            <a:r>
              <a:rPr lang="ru-RU" sz="2670" spc="5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)</a:t>
            </a:r>
            <a:endParaRPr sz="30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3950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bject 6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6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914983" y="682818"/>
            <a:ext cx="2870851" cy="7300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744" spc="5" dirty="0">
                <a:solidFill>
                  <a:srgbClr val="005493"/>
                </a:solidFill>
                <a:latin typeface="Arial"/>
                <a:cs typeface="Arial"/>
              </a:rPr>
              <a:t>Проверим</a:t>
            </a:r>
            <a:endParaRPr sz="47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416378" y="2074640"/>
            <a:ext cx="7468776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Есть ли у нас достаточно информации для</a:t>
            </a:r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: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18362" y="2704043"/>
            <a:ext cx="321883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1.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75139" y="2703246"/>
            <a:ext cx="9852056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95" spc="5" dirty="0">
                <a:solidFill>
                  <a:srgbClr val="005493"/>
                </a:solidFill>
                <a:latin typeface="Arial"/>
                <a:cs typeface="Arial"/>
              </a:rPr>
              <a:t>Подсчитать общее количество детей с данным именем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?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18362" y="3808865"/>
            <a:ext cx="321883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2.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975139" y="3808068"/>
            <a:ext cx="6498895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Посчитать долю имени в каждом году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?</a:t>
            </a:r>
            <a:endParaRPr sz="2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7413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943501" y="2462280"/>
            <a:ext cx="7622856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380" spc="5" dirty="0">
                <a:latin typeface="Arial"/>
                <a:cs typeface="Arial"/>
              </a:rPr>
              <a:t>Создайте сводные таблицы с помощью</a:t>
            </a:r>
            <a:r>
              <a:rPr sz="2380" spc="5" dirty="0">
                <a:latin typeface="Arial"/>
                <a:cs typeface="Arial"/>
              </a:rPr>
              <a:t> </a:t>
            </a:r>
            <a:r>
              <a:rPr sz="2380" b="1" spc="5" dirty="0">
                <a:solidFill>
                  <a:srgbClr val="0365C0"/>
                </a:solidFill>
                <a:latin typeface="Arial"/>
                <a:cs typeface="Arial"/>
              </a:rPr>
              <a:t>summarise()</a:t>
            </a:r>
            <a:r>
              <a:rPr sz="2380" spc="5" dirty="0">
                <a:latin typeface="Arial"/>
                <a:cs typeface="Arial"/>
              </a:rPr>
              <a:t>.</a:t>
            </a:r>
            <a:endParaRPr sz="2350" dirty="0">
              <a:latin typeface="Arial"/>
              <a:cs typeface="Arial"/>
            </a:endParaRPr>
          </a:p>
        </p:txBody>
      </p:sp>
      <p:pic>
        <p:nvPicPr>
          <p:cNvPr id="3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02" y="2477630"/>
            <a:ext cx="103089" cy="55099"/>
          </a:xfrm>
          <a:prstGeom prst="rect">
            <a:avLst/>
          </a:prstGeom>
        </p:spPr>
      </p:pic>
      <p:pic>
        <p:nvPicPr>
          <p:cNvPr id="3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642" y="2431855"/>
            <a:ext cx="682892" cy="457833"/>
          </a:xfrm>
          <a:prstGeom prst="rect">
            <a:avLst/>
          </a:prstGeom>
        </p:spPr>
      </p:pic>
      <p:pic>
        <p:nvPicPr>
          <p:cNvPr id="3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92" y="2425506"/>
            <a:ext cx="695591" cy="470533"/>
          </a:xfrm>
          <a:prstGeom prst="rect">
            <a:avLst/>
          </a:prstGeom>
        </p:spPr>
      </p:pic>
      <p:pic>
        <p:nvPicPr>
          <p:cNvPr id="3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68" y="2432018"/>
            <a:ext cx="139690" cy="60791"/>
          </a:xfrm>
          <a:prstGeom prst="rect">
            <a:avLst/>
          </a:prstGeom>
        </p:spPr>
      </p:pic>
      <p:pic>
        <p:nvPicPr>
          <p:cNvPr id="3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658" y="2432018"/>
            <a:ext cx="139690" cy="60791"/>
          </a:xfrm>
          <a:prstGeom prst="rect">
            <a:avLst/>
          </a:prstGeom>
        </p:spPr>
      </p:pic>
      <p:pic>
        <p:nvPicPr>
          <p:cNvPr id="3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68" y="2492809"/>
            <a:ext cx="139690" cy="60790"/>
          </a:xfrm>
          <a:prstGeom prst="rect">
            <a:avLst/>
          </a:prstGeom>
        </p:spPr>
      </p:pic>
      <p:pic>
        <p:nvPicPr>
          <p:cNvPr id="3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658" y="2492809"/>
            <a:ext cx="139690" cy="6079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928489" y="2485105"/>
            <a:ext cx="6219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13</a:t>
            </a:r>
            <a:endParaRPr sz="424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068180" y="2485105"/>
            <a:ext cx="62197" cy="6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24" spc="5" dirty="0">
                <a:latin typeface="Arial"/>
                <a:cs typeface="Arial"/>
              </a:rPr>
              <a:t>13</a:t>
            </a:r>
            <a:endParaRPr sz="424" dirty="0">
              <a:latin typeface="Arial"/>
              <a:cs typeface="Arial"/>
            </a:endParaRPr>
          </a:p>
        </p:txBody>
      </p:sp>
      <p:pic>
        <p:nvPicPr>
          <p:cNvPr id="3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18" y="2425668"/>
            <a:ext cx="292080" cy="13428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3943501" y="3427412"/>
            <a:ext cx="7360989" cy="3708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410" spc="5" dirty="0">
                <a:latin typeface="Arial"/>
                <a:cs typeface="Arial"/>
              </a:rPr>
              <a:t>Создайте новые переменные с помощью </a:t>
            </a:r>
            <a:r>
              <a:rPr sz="2410" b="1" spc="5" dirty="0">
                <a:solidFill>
                  <a:srgbClr val="0365C0"/>
                </a:solidFill>
                <a:latin typeface="Arial"/>
                <a:cs typeface="Arial"/>
              </a:rPr>
              <a:t>mutate()</a:t>
            </a:r>
            <a:r>
              <a:rPr sz="2410" spc="5" dirty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37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02" y="3603501"/>
            <a:ext cx="103089" cy="55099"/>
          </a:xfrm>
          <a:prstGeom prst="rect">
            <a:avLst/>
          </a:prstGeom>
        </p:spPr>
      </p:pic>
      <p:pic>
        <p:nvPicPr>
          <p:cNvPr id="37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642" y="3398987"/>
            <a:ext cx="682892" cy="457834"/>
          </a:xfrm>
          <a:prstGeom prst="rect">
            <a:avLst/>
          </a:prstGeom>
        </p:spPr>
      </p:pic>
      <p:pic>
        <p:nvPicPr>
          <p:cNvPr id="37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92" y="3392637"/>
            <a:ext cx="695591" cy="470533"/>
          </a:xfrm>
          <a:prstGeom prst="rect">
            <a:avLst/>
          </a:prstGeom>
        </p:spPr>
      </p:pic>
      <p:pic>
        <p:nvPicPr>
          <p:cNvPr id="3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68" y="3399152"/>
            <a:ext cx="858719" cy="457833"/>
          </a:xfrm>
          <a:prstGeom prst="rect">
            <a:avLst/>
          </a:prstGeom>
        </p:spPr>
      </p:pic>
      <p:pic>
        <p:nvPicPr>
          <p:cNvPr id="3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18" y="3392802"/>
            <a:ext cx="871418" cy="470533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352993" y="384389"/>
            <a:ext cx="7013971" cy="7416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819" spc="5" dirty="0">
                <a:latin typeface="Arial"/>
                <a:cs typeface="Arial"/>
              </a:rPr>
              <a:t>Получение информации</a:t>
            </a:r>
            <a:endParaRPr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816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6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660892" y="1047917"/>
            <a:ext cx="6792565" cy="1464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9" spc="5" dirty="0">
                <a:solidFill>
                  <a:srgbClr val="F0F0F0"/>
                </a:solidFill>
                <a:latin typeface="Arial"/>
                <a:cs typeface="Arial"/>
              </a:rPr>
              <a:t>summarise()</a:t>
            </a:r>
            <a:endParaRPr sz="9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772173" y="2648005"/>
            <a:ext cx="356508" cy="153888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0000" spc="5" dirty="0">
                <a:solidFill>
                  <a:srgbClr val="F0F0F0"/>
                </a:solidFill>
                <a:latin typeface="Arial"/>
                <a:cs typeface="Arial"/>
              </a:rPr>
              <a:t>/</a:t>
            </a:r>
            <a:endParaRPr sz="10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667241" y="4248093"/>
            <a:ext cx="6792565" cy="1464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9" spc="5" dirty="0">
                <a:solidFill>
                  <a:srgbClr val="F0F0F0"/>
                </a:solidFill>
                <a:latin typeface="Arial"/>
                <a:cs typeface="Arial"/>
              </a:rPr>
              <a:t>summarize()</a:t>
            </a:r>
            <a:endParaRPr sz="9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035734" y="2843857"/>
            <a:ext cx="3897092" cy="11287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445" spc="5" dirty="0">
                <a:latin typeface="Arial"/>
                <a:cs typeface="Arial"/>
              </a:rPr>
              <a:t>Это одна и та же функция,</a:t>
            </a:r>
          </a:p>
          <a:p>
            <a:r>
              <a:rPr lang="ru-RU" sz="2445" spc="5" dirty="0">
                <a:latin typeface="Arial"/>
                <a:cs typeface="Arial"/>
              </a:rPr>
              <a:t>просто в британском и </a:t>
            </a:r>
            <a:br>
              <a:rPr lang="ru-RU" sz="2445" spc="5" dirty="0">
                <a:latin typeface="Arial"/>
                <a:cs typeface="Arial"/>
              </a:rPr>
            </a:br>
            <a:r>
              <a:rPr lang="ru-RU" sz="2445" spc="5" dirty="0">
                <a:latin typeface="Arial"/>
                <a:cs typeface="Arial"/>
              </a:rPr>
              <a:t>американском написании</a:t>
            </a:r>
            <a:endParaRPr sz="25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89314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6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438767" y="752663"/>
            <a:ext cx="3399007" cy="7323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759" spc="5" dirty="0">
                <a:latin typeface="Arial"/>
                <a:cs typeface="Arial"/>
              </a:rPr>
              <a:t>summarise()</a:t>
            </a:r>
            <a:endParaRPr sz="47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543369" y="1782560"/>
            <a:ext cx="4706417" cy="422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45" spc="5" dirty="0">
                <a:latin typeface="Arial"/>
                <a:cs typeface="Arial"/>
              </a:rPr>
              <a:t>Создадим сводную таблицу</a:t>
            </a:r>
            <a:r>
              <a:rPr sz="2745" spc="5" dirty="0">
                <a:latin typeface="Arial"/>
                <a:cs typeface="Arial"/>
              </a:rPr>
              <a:t>.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3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96" y="2325580"/>
            <a:ext cx="9152582" cy="808544"/>
          </a:xfrm>
          <a:prstGeom prst="rect">
            <a:avLst/>
          </a:prstGeom>
        </p:spPr>
      </p:pic>
      <p:pic>
        <p:nvPicPr>
          <p:cNvPr id="3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22" y="2322404"/>
            <a:ext cx="9158927" cy="814894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613215" y="2562868"/>
            <a:ext cx="8132034" cy="3424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5" spc="5" dirty="0">
                <a:solidFill>
                  <a:srgbClr val="0365C0"/>
                </a:solidFill>
                <a:latin typeface="Arial"/>
                <a:cs typeface="Arial"/>
              </a:rPr>
              <a:t>babynames  %&gt;%  </a:t>
            </a:r>
            <a:r>
              <a:rPr sz="2225" spc="5" dirty="0">
                <a:latin typeface="Arial"/>
                <a:cs typeface="Arial"/>
              </a:rPr>
              <a:t>summarise(</a:t>
            </a:r>
            <a:r>
              <a:rPr sz="2225" spc="5" dirty="0">
                <a:solidFill>
                  <a:srgbClr val="0365C0"/>
                </a:solidFill>
                <a:latin typeface="Arial"/>
                <a:cs typeface="Arial"/>
              </a:rPr>
              <a:t>total  =  sum(n)</a:t>
            </a:r>
            <a:r>
              <a:rPr sz="2225" spc="5" dirty="0">
                <a:latin typeface="Arial"/>
                <a:cs typeface="Arial"/>
              </a:rPr>
              <a:t>,</a:t>
            </a:r>
            <a:r>
              <a:rPr sz="2225" spc="5" dirty="0">
                <a:solidFill>
                  <a:srgbClr val="0365C0"/>
                </a:solidFill>
                <a:latin typeface="Arial"/>
                <a:cs typeface="Arial"/>
              </a:rPr>
              <a:t>  max  =  max(n)</a:t>
            </a:r>
            <a:r>
              <a:rPr sz="2225" spc="5" dirty="0"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55" y="3714730"/>
            <a:ext cx="1251713" cy="406372"/>
          </a:xfrm>
          <a:prstGeom prst="rect">
            <a:avLst/>
          </a:prstGeom>
        </p:spPr>
      </p:pic>
      <p:pic>
        <p:nvPicPr>
          <p:cNvPr id="3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368" y="3714730"/>
            <a:ext cx="949023" cy="406372"/>
          </a:xfrm>
          <a:prstGeom prst="rect">
            <a:avLst/>
          </a:prstGeom>
        </p:spPr>
      </p:pic>
      <p:pic>
        <p:nvPicPr>
          <p:cNvPr id="3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55" y="4121101"/>
            <a:ext cx="1251713" cy="406372"/>
          </a:xfrm>
          <a:prstGeom prst="rect">
            <a:avLst/>
          </a:prstGeom>
        </p:spPr>
      </p:pic>
      <p:pic>
        <p:nvPicPr>
          <p:cNvPr id="3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368" y="4121101"/>
            <a:ext cx="949023" cy="40637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111929" y="3783306"/>
            <a:ext cx="48731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235800" y="3783306"/>
            <a:ext cx="48603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max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991288" y="4183328"/>
            <a:ext cx="830997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127538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153256" y="4183328"/>
            <a:ext cx="692497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99680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3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497" y="3682982"/>
            <a:ext cx="31748" cy="466692"/>
          </a:xfrm>
          <a:prstGeom prst="rect">
            <a:avLst/>
          </a:prstGeom>
        </p:spPr>
      </p:pic>
      <p:pic>
        <p:nvPicPr>
          <p:cNvPr id="38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672" y="4121102"/>
            <a:ext cx="25398" cy="431770"/>
          </a:xfrm>
          <a:prstGeom prst="rect">
            <a:avLst/>
          </a:prstGeom>
        </p:spPr>
      </p:pic>
      <p:pic>
        <p:nvPicPr>
          <p:cNvPr id="38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082" y="4108403"/>
            <a:ext cx="2257880" cy="25398"/>
          </a:xfrm>
          <a:prstGeom prst="rect">
            <a:avLst/>
          </a:prstGeom>
        </p:spPr>
      </p:pic>
      <p:pic>
        <p:nvPicPr>
          <p:cNvPr id="38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780" y="3682982"/>
            <a:ext cx="31748" cy="466692"/>
          </a:xfrm>
          <a:prstGeom prst="rect">
            <a:avLst/>
          </a:prstGeom>
        </p:spPr>
      </p:pic>
      <p:pic>
        <p:nvPicPr>
          <p:cNvPr id="39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55" y="4121102"/>
            <a:ext cx="25398" cy="431770"/>
          </a:xfrm>
          <a:prstGeom prst="rect">
            <a:avLst/>
          </a:prstGeom>
        </p:spPr>
      </p:pic>
      <p:pic>
        <p:nvPicPr>
          <p:cNvPr id="39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15" y="3682982"/>
            <a:ext cx="31748" cy="466692"/>
          </a:xfrm>
          <a:prstGeom prst="rect">
            <a:avLst/>
          </a:prstGeom>
        </p:spPr>
      </p:pic>
      <p:pic>
        <p:nvPicPr>
          <p:cNvPr id="39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90" y="4121102"/>
            <a:ext cx="25398" cy="431770"/>
          </a:xfrm>
          <a:prstGeom prst="rect">
            <a:avLst/>
          </a:prstGeom>
        </p:spPr>
      </p:pic>
      <p:pic>
        <p:nvPicPr>
          <p:cNvPr id="39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07" y="3698856"/>
            <a:ext cx="2264230" cy="31748"/>
          </a:xfrm>
          <a:prstGeom prst="rect">
            <a:avLst/>
          </a:prstGeom>
        </p:spPr>
      </p:pic>
      <p:pic>
        <p:nvPicPr>
          <p:cNvPr id="39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257" y="4514774"/>
            <a:ext cx="2251531" cy="25398"/>
          </a:xfrm>
          <a:prstGeom prst="rect">
            <a:avLst/>
          </a:prstGeom>
        </p:spPr>
      </p:pic>
      <p:pic>
        <p:nvPicPr>
          <p:cNvPr id="39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870" y="4007593"/>
            <a:ext cx="377234" cy="231428"/>
          </a:xfrm>
          <a:prstGeom prst="rect">
            <a:avLst/>
          </a:prstGeom>
        </p:spPr>
      </p:pic>
      <p:pic>
        <p:nvPicPr>
          <p:cNvPr id="39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20" y="3746477"/>
            <a:ext cx="4071390" cy="3111282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651312" y="3827753"/>
            <a:ext cx="501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349763" y="3827753"/>
            <a:ext cx="40107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sex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035515" y="3827753"/>
            <a:ext cx="6437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191134" y="3827753"/>
            <a:ext cx="1433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864187" y="3827753"/>
            <a:ext cx="5155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prop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638613" y="4272221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432308" y="4272221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079962" y="4272221"/>
            <a:ext cx="5588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John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006997" y="4272221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9655</a:t>
            </a:r>
            <a:endParaRPr sz="19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4775293" y="4272221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0.0815</a:t>
            </a:r>
            <a:endParaRPr sz="19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638613" y="471034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2432308" y="4710341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946622" y="4710341"/>
            <a:ext cx="8332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William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4006997" y="471034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9532</a:t>
            </a:r>
            <a:endParaRPr sz="19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4775293" y="4710341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0.0805</a:t>
            </a:r>
            <a:endParaRPr sz="19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638613" y="515480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2432308" y="5154810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2997418" y="5154809"/>
            <a:ext cx="740587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James</a:t>
            </a:r>
            <a:endParaRPr sz="19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4006997" y="515480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5927</a:t>
            </a:r>
            <a:endParaRPr sz="19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4775293" y="5154809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0.0501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1638613" y="559927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2432308" y="5599278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2946621" y="5599278"/>
            <a:ext cx="855683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Charles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65" name="text 1"/>
          <p:cNvSpPr txBox="1"/>
          <p:nvPr/>
        </p:nvSpPr>
        <p:spPr>
          <a:xfrm>
            <a:off x="4006997" y="559927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5348</a:t>
            </a:r>
            <a:endParaRPr sz="1950">
              <a:latin typeface="Arial"/>
              <a:cs typeface="Arial"/>
            </a:endParaRPr>
          </a:p>
        </p:txBody>
      </p:sp>
      <p:sp>
        <p:nvSpPr>
          <p:cNvPr id="66" name="text 1"/>
          <p:cNvSpPr txBox="1"/>
          <p:nvPr/>
        </p:nvSpPr>
        <p:spPr>
          <a:xfrm>
            <a:off x="4775293" y="5599278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0.0451</a:t>
            </a:r>
            <a:endParaRPr sz="1900"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1638613" y="603739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2432308" y="6037398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69" name="text 1"/>
          <p:cNvSpPr txBox="1"/>
          <p:nvPr/>
        </p:nvSpPr>
        <p:spPr>
          <a:xfrm>
            <a:off x="2972020" y="6037398"/>
            <a:ext cx="79957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Garrett</a:t>
            </a:r>
            <a:endParaRPr sz="2000">
              <a:latin typeface="Arial"/>
              <a:cs typeface="Arial"/>
            </a:endParaRPr>
          </a:p>
        </p:txBody>
      </p:sp>
      <p:sp>
        <p:nvSpPr>
          <p:cNvPr id="70" name="text 1"/>
          <p:cNvSpPr txBox="1"/>
          <p:nvPr/>
        </p:nvSpPr>
        <p:spPr>
          <a:xfrm>
            <a:off x="4133988" y="6037398"/>
            <a:ext cx="28661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13</a:t>
            </a:r>
            <a:endParaRPr sz="2000">
              <a:latin typeface="Arial"/>
              <a:cs typeface="Arial"/>
            </a:endParaRPr>
          </a:p>
        </p:txBody>
      </p:sp>
      <p:sp>
        <p:nvSpPr>
          <p:cNvPr id="71" name="text 1"/>
          <p:cNvSpPr txBox="1"/>
          <p:nvPr/>
        </p:nvSpPr>
        <p:spPr>
          <a:xfrm>
            <a:off x="4775293" y="6037397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0.0001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72" name="text 1"/>
          <p:cNvSpPr txBox="1"/>
          <p:nvPr/>
        </p:nvSpPr>
        <p:spPr>
          <a:xfrm>
            <a:off x="1638613" y="6481866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73" name="text 1"/>
          <p:cNvSpPr txBox="1"/>
          <p:nvPr/>
        </p:nvSpPr>
        <p:spPr>
          <a:xfrm>
            <a:off x="2432308" y="6481866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74" name="text 1"/>
          <p:cNvSpPr txBox="1"/>
          <p:nvPr/>
        </p:nvSpPr>
        <p:spPr>
          <a:xfrm>
            <a:off x="3079962" y="6481866"/>
            <a:ext cx="5588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John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5" name="text 1"/>
          <p:cNvSpPr txBox="1"/>
          <p:nvPr/>
        </p:nvSpPr>
        <p:spPr>
          <a:xfrm>
            <a:off x="4006997" y="6481866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8769</a:t>
            </a:r>
            <a:endParaRPr sz="1950">
              <a:latin typeface="Arial"/>
              <a:cs typeface="Arial"/>
            </a:endParaRPr>
          </a:p>
        </p:txBody>
      </p:sp>
      <p:sp>
        <p:nvSpPr>
          <p:cNvPr id="76" name="text 1"/>
          <p:cNvSpPr txBox="1"/>
          <p:nvPr/>
        </p:nvSpPr>
        <p:spPr>
          <a:xfrm>
            <a:off x="4838789" y="6481866"/>
            <a:ext cx="62998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0.081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77" name="text 1"/>
          <p:cNvSpPr txBox="1"/>
          <p:nvPr/>
        </p:nvSpPr>
        <p:spPr>
          <a:xfrm>
            <a:off x="1638613" y="6926575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78" name="text 1"/>
          <p:cNvSpPr txBox="1"/>
          <p:nvPr/>
        </p:nvSpPr>
        <p:spPr>
          <a:xfrm>
            <a:off x="2432308" y="6926575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79" name="text 1"/>
          <p:cNvSpPr txBox="1"/>
          <p:nvPr/>
        </p:nvSpPr>
        <p:spPr>
          <a:xfrm>
            <a:off x="2946622" y="6926575"/>
            <a:ext cx="8332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William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80" name="text 1"/>
          <p:cNvSpPr txBox="1"/>
          <p:nvPr/>
        </p:nvSpPr>
        <p:spPr>
          <a:xfrm>
            <a:off x="4006997" y="6926575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8524</a:t>
            </a:r>
            <a:endParaRPr sz="1950">
              <a:latin typeface="Arial"/>
              <a:cs typeface="Arial"/>
            </a:endParaRPr>
          </a:p>
        </p:txBody>
      </p:sp>
      <p:sp>
        <p:nvSpPr>
          <p:cNvPr id="81" name="text 1"/>
          <p:cNvSpPr txBox="1"/>
          <p:nvPr/>
        </p:nvSpPr>
        <p:spPr>
          <a:xfrm>
            <a:off x="4775293" y="6926575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0.0787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39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22" y="3721080"/>
            <a:ext cx="4122187" cy="3136680"/>
          </a:xfrm>
          <a:prstGeom prst="rect">
            <a:avLst/>
          </a:prstGeom>
        </p:spPr>
      </p:pic>
      <p:sp>
        <p:nvSpPr>
          <p:cNvPr id="82" name="text 1"/>
          <p:cNvSpPr txBox="1"/>
          <p:nvPr/>
        </p:nvSpPr>
        <p:spPr>
          <a:xfrm>
            <a:off x="2794232" y="3351218"/>
            <a:ext cx="1631216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5" spc="5" dirty="0">
                <a:solidFill>
                  <a:srgbClr val="A6AAA9"/>
                </a:solidFill>
                <a:latin typeface="Arial"/>
                <a:cs typeface="Arial"/>
              </a:rPr>
              <a:t>babynames</a:t>
            </a:r>
            <a:endParaRPr sz="24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9266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8633" y="3197961"/>
            <a:ext cx="1314505" cy="420283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668" spc="24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Импорт</a:t>
            </a:r>
            <a:endParaRPr sz="2668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11768" y="3212958"/>
            <a:ext cx="1343339" cy="420283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668" spc="-67" dirty="0">
                <a:latin typeface="Arial"/>
                <a:cs typeface="Arial"/>
              </a:rPr>
              <a:t>Очистка</a:t>
            </a:r>
            <a:endParaRPr sz="2668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16200" y="2130457"/>
            <a:ext cx="2025047" cy="38302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426" spc="-106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Визуализация</a:t>
            </a:r>
            <a:endParaRPr sz="2426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48902" y="3130068"/>
            <a:ext cx="1060083" cy="681572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183" spc="-91" dirty="0">
                <a:latin typeface="Arial"/>
                <a:cs typeface="Arial"/>
              </a:rPr>
              <a:t>Моделирование</a:t>
            </a:r>
            <a:endParaRPr sz="2183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04712" y="3047637"/>
            <a:ext cx="2416324" cy="76916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426" spc="-76" dirty="0">
                <a:latin typeface="Arial"/>
                <a:cs typeface="Arial"/>
              </a:rPr>
              <a:t>Представление / </a:t>
            </a:r>
          </a:p>
          <a:p>
            <a:pPr marL="7701">
              <a:spcBef>
                <a:spcPts val="76"/>
              </a:spcBef>
            </a:pPr>
            <a:r>
              <a:rPr lang="ru-RU" sz="2426" spc="-76" dirty="0">
                <a:latin typeface="Arial"/>
                <a:cs typeface="Arial"/>
              </a:rPr>
              <a:t>Отчеты</a:t>
            </a:r>
            <a:endParaRPr sz="2426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 flipV="1">
            <a:off x="1996677" y="3414991"/>
            <a:ext cx="395823" cy="27724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30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2258104" y="3336123"/>
            <a:ext cx="198308" cy="198308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7897432" y="3428759"/>
            <a:ext cx="699277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7" y="0"/>
                </a:lnTo>
                <a:lnTo>
                  <a:pt x="1152760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8571056" y="3329707"/>
            <a:ext cx="198308" cy="198308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 flipV="1">
            <a:off x="3945760" y="3414991"/>
            <a:ext cx="341825" cy="27724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30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4261779" y="3336585"/>
            <a:ext cx="198308" cy="198308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5525034" y="3980124"/>
            <a:ext cx="1492795" cy="660974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9"/>
                </a:moveTo>
                <a:lnTo>
                  <a:pt x="37757" y="1136315"/>
                </a:lnTo>
                <a:lnTo>
                  <a:pt x="84241" y="1153456"/>
                </a:lnTo>
                <a:lnTo>
                  <a:pt x="131058" y="1169413"/>
                </a:lnTo>
                <a:lnTo>
                  <a:pt x="178185" y="1184182"/>
                </a:lnTo>
                <a:lnTo>
                  <a:pt x="225598" y="1197764"/>
                </a:lnTo>
                <a:lnTo>
                  <a:pt x="273276" y="1210157"/>
                </a:lnTo>
                <a:lnTo>
                  <a:pt x="321196" y="1221359"/>
                </a:lnTo>
                <a:lnTo>
                  <a:pt x="369334" y="1231369"/>
                </a:lnTo>
                <a:lnTo>
                  <a:pt x="417668" y="1240185"/>
                </a:lnTo>
                <a:lnTo>
                  <a:pt x="466176" y="1247807"/>
                </a:lnTo>
                <a:lnTo>
                  <a:pt x="514834" y="1254231"/>
                </a:lnTo>
                <a:lnTo>
                  <a:pt x="563621" y="1259458"/>
                </a:lnTo>
                <a:lnTo>
                  <a:pt x="612512" y="1263485"/>
                </a:lnTo>
                <a:lnTo>
                  <a:pt x="661486" y="1266311"/>
                </a:lnTo>
                <a:lnTo>
                  <a:pt x="710520" y="1267935"/>
                </a:lnTo>
                <a:lnTo>
                  <a:pt x="759591" y="1268355"/>
                </a:lnTo>
                <a:lnTo>
                  <a:pt x="808676" y="1267569"/>
                </a:lnTo>
                <a:lnTo>
                  <a:pt x="857753" y="1265577"/>
                </a:lnTo>
                <a:lnTo>
                  <a:pt x="906798" y="1262376"/>
                </a:lnTo>
                <a:lnTo>
                  <a:pt x="955790" y="1257966"/>
                </a:lnTo>
                <a:lnTo>
                  <a:pt x="1004705" y="1252345"/>
                </a:lnTo>
                <a:lnTo>
                  <a:pt x="1053521" y="1245510"/>
                </a:lnTo>
                <a:lnTo>
                  <a:pt x="1102215" y="1237462"/>
                </a:lnTo>
                <a:lnTo>
                  <a:pt x="1150764" y="1228198"/>
                </a:lnTo>
                <a:lnTo>
                  <a:pt x="1199145" y="1217718"/>
                </a:lnTo>
                <a:lnTo>
                  <a:pt x="1247337" y="1206018"/>
                </a:lnTo>
                <a:lnTo>
                  <a:pt x="1295315" y="1193099"/>
                </a:lnTo>
                <a:lnTo>
                  <a:pt x="1343058" y="1178958"/>
                </a:lnTo>
                <a:lnTo>
                  <a:pt x="1390542" y="1163595"/>
                </a:lnTo>
                <a:lnTo>
                  <a:pt x="1437746" y="1147007"/>
                </a:lnTo>
                <a:lnTo>
                  <a:pt x="1484645" y="1129193"/>
                </a:lnTo>
                <a:lnTo>
                  <a:pt x="1531218" y="1110152"/>
                </a:lnTo>
                <a:lnTo>
                  <a:pt x="1577832" y="1089705"/>
                </a:lnTo>
                <a:lnTo>
                  <a:pt x="1623775" y="1068147"/>
                </a:lnTo>
                <a:lnTo>
                  <a:pt x="1669032" y="1045494"/>
                </a:lnTo>
                <a:lnTo>
                  <a:pt x="1713588" y="1021764"/>
                </a:lnTo>
                <a:lnTo>
                  <a:pt x="1757428" y="996977"/>
                </a:lnTo>
                <a:lnTo>
                  <a:pt x="1800536" y="971148"/>
                </a:lnTo>
                <a:lnTo>
                  <a:pt x="1842897" y="944298"/>
                </a:lnTo>
                <a:lnTo>
                  <a:pt x="1884497" y="916443"/>
                </a:lnTo>
                <a:lnTo>
                  <a:pt x="1925320" y="887601"/>
                </a:lnTo>
                <a:lnTo>
                  <a:pt x="1965350" y="857791"/>
                </a:lnTo>
                <a:lnTo>
                  <a:pt x="2004573" y="827031"/>
                </a:lnTo>
                <a:lnTo>
                  <a:pt x="2042974" y="795338"/>
                </a:lnTo>
                <a:lnTo>
                  <a:pt x="2080536" y="762730"/>
                </a:lnTo>
                <a:lnTo>
                  <a:pt x="2117246" y="729226"/>
                </a:lnTo>
                <a:lnTo>
                  <a:pt x="2153088" y="694843"/>
                </a:lnTo>
                <a:lnTo>
                  <a:pt x="2188047" y="659599"/>
                </a:lnTo>
                <a:lnTo>
                  <a:pt x="2222107" y="623513"/>
                </a:lnTo>
                <a:lnTo>
                  <a:pt x="2255253" y="586602"/>
                </a:lnTo>
                <a:lnTo>
                  <a:pt x="2287471" y="548885"/>
                </a:lnTo>
                <a:lnTo>
                  <a:pt x="2318745" y="510379"/>
                </a:lnTo>
                <a:lnTo>
                  <a:pt x="2349060" y="471102"/>
                </a:lnTo>
                <a:lnTo>
                  <a:pt x="2378400" y="431072"/>
                </a:lnTo>
                <a:lnTo>
                  <a:pt x="2406751" y="390308"/>
                </a:lnTo>
                <a:lnTo>
                  <a:pt x="2434097" y="348827"/>
                </a:lnTo>
                <a:lnTo>
                  <a:pt x="2460424" y="306647"/>
                </a:lnTo>
                <a:lnTo>
                  <a:pt x="2485715" y="263786"/>
                </a:lnTo>
                <a:lnTo>
                  <a:pt x="2509956" y="220262"/>
                </a:lnTo>
                <a:lnTo>
                  <a:pt x="2533132" y="176093"/>
                </a:lnTo>
                <a:lnTo>
                  <a:pt x="2555228" y="131298"/>
                </a:lnTo>
                <a:lnTo>
                  <a:pt x="2576227" y="85893"/>
                </a:lnTo>
                <a:lnTo>
                  <a:pt x="2596116" y="39898"/>
                </a:lnTo>
                <a:lnTo>
                  <a:pt x="2609062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6917768" y="3830282"/>
            <a:ext cx="188682" cy="219102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222" y="0"/>
                </a:moveTo>
                <a:lnTo>
                  <a:pt x="0" y="260337"/>
                </a:lnTo>
                <a:lnTo>
                  <a:pt x="310671" y="361161"/>
                </a:lnTo>
                <a:lnTo>
                  <a:pt x="2562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5369338" y="4471502"/>
            <a:ext cx="221797" cy="17867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3" y="0"/>
                </a:moveTo>
                <a:lnTo>
                  <a:pt x="0" y="5874"/>
                </a:lnTo>
                <a:lnTo>
                  <a:pt x="223815" y="294514"/>
                </a:lnTo>
                <a:lnTo>
                  <a:pt x="3652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6730192" y="2478192"/>
            <a:ext cx="390070" cy="533314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5"/>
                </a:lnTo>
                <a:lnTo>
                  <a:pt x="74482" y="54436"/>
                </a:lnTo>
                <a:lnTo>
                  <a:pt x="112949" y="87130"/>
                </a:lnTo>
                <a:lnTo>
                  <a:pt x="150513" y="120860"/>
                </a:lnTo>
                <a:lnTo>
                  <a:pt x="187155" y="155607"/>
                </a:lnTo>
                <a:lnTo>
                  <a:pt x="222852" y="191352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3"/>
                </a:lnTo>
                <a:lnTo>
                  <a:pt x="386420" y="384416"/>
                </a:lnTo>
                <a:lnTo>
                  <a:pt x="416672" y="426733"/>
                </a:lnTo>
                <a:lnTo>
                  <a:pt x="445686" y="469820"/>
                </a:lnTo>
                <a:lnTo>
                  <a:pt x="473450" y="513648"/>
                </a:lnTo>
                <a:lnTo>
                  <a:pt x="499954" y="558191"/>
                </a:lnTo>
                <a:lnTo>
                  <a:pt x="525183" y="603419"/>
                </a:lnTo>
                <a:lnTo>
                  <a:pt x="549127" y="649306"/>
                </a:lnTo>
                <a:lnTo>
                  <a:pt x="571774" y="695824"/>
                </a:lnTo>
                <a:lnTo>
                  <a:pt x="593112" y="742944"/>
                </a:lnTo>
                <a:lnTo>
                  <a:pt x="613128" y="790640"/>
                </a:lnTo>
                <a:lnTo>
                  <a:pt x="631812" y="838883"/>
                </a:lnTo>
                <a:lnTo>
                  <a:pt x="642879" y="879289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7017829" y="2960721"/>
            <a:ext cx="191377" cy="217561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68" y="0"/>
                </a:moveTo>
                <a:lnTo>
                  <a:pt x="0" y="86332"/>
                </a:lnTo>
                <a:lnTo>
                  <a:pt x="243866" y="358240"/>
                </a:lnTo>
                <a:lnTo>
                  <a:pt x="315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6585296" y="2384188"/>
            <a:ext cx="220257" cy="190992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229" y="314849"/>
                </a:lnTo>
                <a:lnTo>
                  <a:pt x="363025" y="4078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4765397" y="2770269"/>
            <a:ext cx="198693" cy="95303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7" y="1571495"/>
                </a:moveTo>
                <a:lnTo>
                  <a:pt x="50276" y="1531578"/>
                </a:lnTo>
                <a:lnTo>
                  <a:pt x="39582" y="1482049"/>
                </a:lnTo>
                <a:lnTo>
                  <a:pt x="30160" y="1432294"/>
                </a:lnTo>
                <a:lnTo>
                  <a:pt x="22010" y="1382337"/>
                </a:lnTo>
                <a:lnTo>
                  <a:pt x="15137" y="1332204"/>
                </a:lnTo>
                <a:lnTo>
                  <a:pt x="9542" y="1281919"/>
                </a:lnTo>
                <a:lnTo>
                  <a:pt x="5229" y="1231507"/>
                </a:lnTo>
                <a:lnTo>
                  <a:pt x="2199" y="1180992"/>
                </a:lnTo>
                <a:lnTo>
                  <a:pt x="455" y="1130400"/>
                </a:lnTo>
                <a:lnTo>
                  <a:pt x="0" y="1079753"/>
                </a:lnTo>
                <a:lnTo>
                  <a:pt x="836" y="1029079"/>
                </a:lnTo>
                <a:lnTo>
                  <a:pt x="2965" y="978400"/>
                </a:lnTo>
                <a:lnTo>
                  <a:pt x="6392" y="927741"/>
                </a:lnTo>
                <a:lnTo>
                  <a:pt x="11117" y="877128"/>
                </a:lnTo>
                <a:lnTo>
                  <a:pt x="17144" y="826585"/>
                </a:lnTo>
                <a:lnTo>
                  <a:pt x="24474" y="776136"/>
                </a:lnTo>
                <a:lnTo>
                  <a:pt x="33111" y="725807"/>
                </a:lnTo>
                <a:lnTo>
                  <a:pt x="42841" y="676651"/>
                </a:lnTo>
                <a:lnTo>
                  <a:pt x="53790" y="627832"/>
                </a:lnTo>
                <a:lnTo>
                  <a:pt x="65948" y="579373"/>
                </a:lnTo>
                <a:lnTo>
                  <a:pt x="79305" y="531294"/>
                </a:lnTo>
                <a:lnTo>
                  <a:pt x="93849" y="483615"/>
                </a:lnTo>
                <a:lnTo>
                  <a:pt x="109572" y="436360"/>
                </a:lnTo>
                <a:lnTo>
                  <a:pt x="126462" y="389548"/>
                </a:lnTo>
                <a:lnTo>
                  <a:pt x="144510" y="343200"/>
                </a:lnTo>
                <a:lnTo>
                  <a:pt x="163704" y="297339"/>
                </a:lnTo>
                <a:lnTo>
                  <a:pt x="184035" y="251985"/>
                </a:lnTo>
                <a:lnTo>
                  <a:pt x="205493" y="207159"/>
                </a:lnTo>
                <a:lnTo>
                  <a:pt x="228067" y="162882"/>
                </a:lnTo>
                <a:lnTo>
                  <a:pt x="251746" y="119176"/>
                </a:lnTo>
                <a:lnTo>
                  <a:pt x="276521" y="76062"/>
                </a:lnTo>
                <a:lnTo>
                  <a:pt x="302381" y="33561"/>
                </a:lnTo>
                <a:lnTo>
                  <a:pt x="327448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4869406" y="2631896"/>
            <a:ext cx="197923" cy="218332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5"/>
                </a:lnTo>
                <a:lnTo>
                  <a:pt x="261740" y="359496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4701485" y="3669026"/>
            <a:ext cx="189067" cy="219102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1" y="0"/>
                </a:moveTo>
                <a:lnTo>
                  <a:pt x="0" y="98918"/>
                </a:lnTo>
                <a:lnTo>
                  <a:pt x="254599" y="360816"/>
                </a:lnTo>
                <a:lnTo>
                  <a:pt x="311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390307" y="1422287"/>
            <a:ext cx="11411389" cy="4013143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19" y="0"/>
                </a:moveTo>
                <a:lnTo>
                  <a:pt x="17300834" y="0"/>
                </a:lnTo>
                <a:lnTo>
                  <a:pt x="17371385" y="12"/>
                </a:lnTo>
                <a:lnTo>
                  <a:pt x="17438206" y="102"/>
                </a:lnTo>
                <a:lnTo>
                  <a:pt x="17501533" y="344"/>
                </a:lnTo>
                <a:lnTo>
                  <a:pt x="17561600" y="816"/>
                </a:lnTo>
                <a:lnTo>
                  <a:pt x="17618640" y="1593"/>
                </a:lnTo>
                <a:lnTo>
                  <a:pt x="17672888" y="2754"/>
                </a:lnTo>
                <a:lnTo>
                  <a:pt x="17724578" y="4373"/>
                </a:lnTo>
                <a:lnTo>
                  <a:pt x="17773946" y="6528"/>
                </a:lnTo>
                <a:lnTo>
                  <a:pt x="17821224" y="9295"/>
                </a:lnTo>
                <a:lnTo>
                  <a:pt x="17866647" y="12750"/>
                </a:lnTo>
                <a:lnTo>
                  <a:pt x="17910451" y="16970"/>
                </a:lnTo>
                <a:lnTo>
                  <a:pt x="17952868" y="22032"/>
                </a:lnTo>
                <a:lnTo>
                  <a:pt x="17994133" y="28012"/>
                </a:lnTo>
                <a:lnTo>
                  <a:pt x="18034481" y="34987"/>
                </a:lnTo>
                <a:lnTo>
                  <a:pt x="18074145" y="43032"/>
                </a:lnTo>
                <a:lnTo>
                  <a:pt x="18113361" y="52225"/>
                </a:lnTo>
                <a:lnTo>
                  <a:pt x="18152362" y="62642"/>
                </a:lnTo>
                <a:lnTo>
                  <a:pt x="18191383" y="74360"/>
                </a:lnTo>
                <a:lnTo>
                  <a:pt x="18238871" y="93145"/>
                </a:lnTo>
                <a:lnTo>
                  <a:pt x="18285004" y="114401"/>
                </a:lnTo>
                <a:lnTo>
                  <a:pt x="18329701" y="138047"/>
                </a:lnTo>
                <a:lnTo>
                  <a:pt x="18372882" y="164005"/>
                </a:lnTo>
                <a:lnTo>
                  <a:pt x="18414469" y="192196"/>
                </a:lnTo>
                <a:lnTo>
                  <a:pt x="18454380" y="222538"/>
                </a:lnTo>
                <a:lnTo>
                  <a:pt x="18492537" y="254954"/>
                </a:lnTo>
                <a:lnTo>
                  <a:pt x="18528859" y="289363"/>
                </a:lnTo>
                <a:lnTo>
                  <a:pt x="18563268" y="325686"/>
                </a:lnTo>
                <a:lnTo>
                  <a:pt x="18595682" y="363843"/>
                </a:lnTo>
                <a:lnTo>
                  <a:pt x="18626022" y="403754"/>
                </a:lnTo>
                <a:lnTo>
                  <a:pt x="18654209" y="445341"/>
                </a:lnTo>
                <a:lnTo>
                  <a:pt x="18680163" y="488524"/>
                </a:lnTo>
                <a:lnTo>
                  <a:pt x="18703803" y="533222"/>
                </a:lnTo>
                <a:lnTo>
                  <a:pt x="18725051" y="579357"/>
                </a:lnTo>
                <a:lnTo>
                  <a:pt x="18743827" y="626850"/>
                </a:lnTo>
                <a:lnTo>
                  <a:pt x="18755542" y="665869"/>
                </a:lnTo>
                <a:lnTo>
                  <a:pt x="18765956" y="704875"/>
                </a:lnTo>
                <a:lnTo>
                  <a:pt x="18775147" y="744110"/>
                </a:lnTo>
                <a:lnTo>
                  <a:pt x="18783191" y="783814"/>
                </a:lnTo>
                <a:lnTo>
                  <a:pt x="18790164" y="824229"/>
                </a:lnTo>
                <a:lnTo>
                  <a:pt x="18796142" y="865597"/>
                </a:lnTo>
                <a:lnTo>
                  <a:pt x="18801203" y="908159"/>
                </a:lnTo>
                <a:lnTo>
                  <a:pt x="18805422" y="952156"/>
                </a:lnTo>
                <a:lnTo>
                  <a:pt x="18808877" y="997830"/>
                </a:lnTo>
                <a:lnTo>
                  <a:pt x="18811643" y="1045422"/>
                </a:lnTo>
                <a:lnTo>
                  <a:pt x="18813798" y="1095173"/>
                </a:lnTo>
                <a:lnTo>
                  <a:pt x="18815417" y="1147325"/>
                </a:lnTo>
                <a:lnTo>
                  <a:pt x="18816577" y="1202120"/>
                </a:lnTo>
                <a:lnTo>
                  <a:pt x="18817354" y="1259798"/>
                </a:lnTo>
                <a:lnTo>
                  <a:pt x="18817826" y="1320600"/>
                </a:lnTo>
                <a:lnTo>
                  <a:pt x="18818068" y="1384770"/>
                </a:lnTo>
                <a:lnTo>
                  <a:pt x="18818157" y="1452547"/>
                </a:lnTo>
                <a:lnTo>
                  <a:pt x="18818170" y="1524173"/>
                </a:lnTo>
                <a:lnTo>
                  <a:pt x="18818170" y="5100221"/>
                </a:lnTo>
                <a:lnTo>
                  <a:pt x="18818157" y="5170785"/>
                </a:lnTo>
                <a:lnTo>
                  <a:pt x="18818068" y="5237617"/>
                </a:lnTo>
                <a:lnTo>
                  <a:pt x="18817826" y="5300953"/>
                </a:lnTo>
                <a:lnTo>
                  <a:pt x="18817354" y="5361026"/>
                </a:lnTo>
                <a:lnTo>
                  <a:pt x="18816577" y="5418071"/>
                </a:lnTo>
                <a:lnTo>
                  <a:pt x="18815417" y="5472322"/>
                </a:lnTo>
                <a:lnTo>
                  <a:pt x="18813798" y="5524015"/>
                </a:lnTo>
                <a:lnTo>
                  <a:pt x="18811643" y="5573383"/>
                </a:lnTo>
                <a:lnTo>
                  <a:pt x="18808877" y="5620661"/>
                </a:lnTo>
                <a:lnTo>
                  <a:pt x="18805422" y="5666083"/>
                </a:lnTo>
                <a:lnTo>
                  <a:pt x="18801203" y="5709884"/>
                </a:lnTo>
                <a:lnTo>
                  <a:pt x="18796142" y="5752298"/>
                </a:lnTo>
                <a:lnTo>
                  <a:pt x="18790164" y="5793560"/>
                </a:lnTo>
                <a:lnTo>
                  <a:pt x="18783191" y="5833904"/>
                </a:lnTo>
                <a:lnTo>
                  <a:pt x="18775147" y="5873565"/>
                </a:lnTo>
                <a:lnTo>
                  <a:pt x="18765956" y="5912777"/>
                </a:lnTo>
                <a:lnTo>
                  <a:pt x="18755542" y="5951774"/>
                </a:lnTo>
                <a:lnTo>
                  <a:pt x="18743827" y="5990791"/>
                </a:lnTo>
                <a:lnTo>
                  <a:pt x="18725051" y="6038283"/>
                </a:lnTo>
                <a:lnTo>
                  <a:pt x="18703803" y="6084418"/>
                </a:lnTo>
                <a:lnTo>
                  <a:pt x="18680163" y="6129116"/>
                </a:lnTo>
                <a:lnTo>
                  <a:pt x="18654209" y="6172299"/>
                </a:lnTo>
                <a:lnTo>
                  <a:pt x="18626022" y="6213886"/>
                </a:lnTo>
                <a:lnTo>
                  <a:pt x="18595682" y="6253798"/>
                </a:lnTo>
                <a:lnTo>
                  <a:pt x="18563268" y="6291955"/>
                </a:lnTo>
                <a:lnTo>
                  <a:pt x="18528859" y="6328278"/>
                </a:lnTo>
                <a:lnTo>
                  <a:pt x="18492537" y="6362687"/>
                </a:lnTo>
                <a:lnTo>
                  <a:pt x="18454380" y="6395103"/>
                </a:lnTo>
                <a:lnTo>
                  <a:pt x="18414469" y="6425447"/>
                </a:lnTo>
                <a:lnTo>
                  <a:pt x="18372882" y="6453638"/>
                </a:lnTo>
                <a:lnTo>
                  <a:pt x="18329701" y="6479597"/>
                </a:lnTo>
                <a:lnTo>
                  <a:pt x="18285004" y="6503244"/>
                </a:lnTo>
                <a:lnTo>
                  <a:pt x="18238871" y="6524501"/>
                </a:lnTo>
                <a:lnTo>
                  <a:pt x="18191383" y="6543287"/>
                </a:lnTo>
                <a:lnTo>
                  <a:pt x="18152361" y="6555004"/>
                </a:lnTo>
                <a:lnTo>
                  <a:pt x="18113352" y="6565420"/>
                </a:lnTo>
                <a:lnTo>
                  <a:pt x="18074114" y="6574612"/>
                </a:lnTo>
                <a:lnTo>
                  <a:pt x="18034406" y="6582657"/>
                </a:lnTo>
                <a:lnTo>
                  <a:pt x="17993987" y="6589631"/>
                </a:lnTo>
                <a:lnTo>
                  <a:pt x="17952616" y="6595610"/>
                </a:lnTo>
                <a:lnTo>
                  <a:pt x="17910050" y="6600672"/>
                </a:lnTo>
                <a:lnTo>
                  <a:pt x="17866050" y="6604892"/>
                </a:lnTo>
                <a:lnTo>
                  <a:pt x="17820373" y="6608347"/>
                </a:lnTo>
                <a:lnTo>
                  <a:pt x="17772779" y="6611113"/>
                </a:lnTo>
                <a:lnTo>
                  <a:pt x="17723025" y="6613268"/>
                </a:lnTo>
                <a:lnTo>
                  <a:pt x="17670871" y="6614887"/>
                </a:lnTo>
                <a:lnTo>
                  <a:pt x="17616076" y="6616047"/>
                </a:lnTo>
                <a:lnTo>
                  <a:pt x="17558397" y="6616825"/>
                </a:lnTo>
                <a:lnTo>
                  <a:pt x="17497595" y="6617297"/>
                </a:lnTo>
                <a:lnTo>
                  <a:pt x="17433426" y="6617539"/>
                </a:lnTo>
                <a:lnTo>
                  <a:pt x="17365651" y="6617628"/>
                </a:lnTo>
                <a:lnTo>
                  <a:pt x="17294028" y="6617641"/>
                </a:lnTo>
                <a:lnTo>
                  <a:pt x="1517419" y="6617641"/>
                </a:lnTo>
                <a:lnTo>
                  <a:pt x="1446857" y="6617628"/>
                </a:lnTo>
                <a:lnTo>
                  <a:pt x="1380026" y="6617539"/>
                </a:lnTo>
                <a:lnTo>
                  <a:pt x="1316692" y="6617297"/>
                </a:lnTo>
                <a:lnTo>
                  <a:pt x="1256620" y="6616825"/>
                </a:lnTo>
                <a:lnTo>
                  <a:pt x="1199575" y="6616047"/>
                </a:lnTo>
                <a:lnTo>
                  <a:pt x="1145324" y="6614887"/>
                </a:lnTo>
                <a:lnTo>
                  <a:pt x="1093632" y="6613268"/>
                </a:lnTo>
                <a:lnTo>
                  <a:pt x="1044264" y="6611113"/>
                </a:lnTo>
                <a:lnTo>
                  <a:pt x="996986" y="6608347"/>
                </a:lnTo>
                <a:lnTo>
                  <a:pt x="951563" y="6604892"/>
                </a:lnTo>
                <a:lnTo>
                  <a:pt x="907762" y="6600672"/>
                </a:lnTo>
                <a:lnTo>
                  <a:pt x="865347" y="6595610"/>
                </a:lnTo>
                <a:lnTo>
                  <a:pt x="824085" y="6589631"/>
                </a:lnTo>
                <a:lnTo>
                  <a:pt x="783740" y="6582657"/>
                </a:lnTo>
                <a:lnTo>
                  <a:pt x="744078" y="6574612"/>
                </a:lnTo>
                <a:lnTo>
                  <a:pt x="704866" y="6565420"/>
                </a:lnTo>
                <a:lnTo>
                  <a:pt x="665868" y="6555004"/>
                </a:lnTo>
                <a:lnTo>
                  <a:pt x="626850" y="6543287"/>
                </a:lnTo>
                <a:lnTo>
                  <a:pt x="579357" y="6524501"/>
                </a:lnTo>
                <a:lnTo>
                  <a:pt x="533222" y="6503244"/>
                </a:lnTo>
                <a:lnTo>
                  <a:pt x="488524" y="6479597"/>
                </a:lnTo>
                <a:lnTo>
                  <a:pt x="445341" y="6453638"/>
                </a:lnTo>
                <a:lnTo>
                  <a:pt x="403754" y="6425447"/>
                </a:lnTo>
                <a:lnTo>
                  <a:pt x="363843" y="6395103"/>
                </a:lnTo>
                <a:lnTo>
                  <a:pt x="325686" y="6362687"/>
                </a:lnTo>
                <a:lnTo>
                  <a:pt x="289363" y="6328278"/>
                </a:lnTo>
                <a:lnTo>
                  <a:pt x="254954" y="6291955"/>
                </a:lnTo>
                <a:lnTo>
                  <a:pt x="222538" y="6253798"/>
                </a:lnTo>
                <a:lnTo>
                  <a:pt x="192196" y="6213886"/>
                </a:lnTo>
                <a:lnTo>
                  <a:pt x="164005" y="6172299"/>
                </a:lnTo>
                <a:lnTo>
                  <a:pt x="138047" y="6129116"/>
                </a:lnTo>
                <a:lnTo>
                  <a:pt x="114401" y="6084418"/>
                </a:lnTo>
                <a:lnTo>
                  <a:pt x="93145" y="6038283"/>
                </a:lnTo>
                <a:lnTo>
                  <a:pt x="74360" y="5990791"/>
                </a:lnTo>
                <a:lnTo>
                  <a:pt x="62642" y="5951773"/>
                </a:lnTo>
                <a:lnTo>
                  <a:pt x="52225" y="5912767"/>
                </a:lnTo>
                <a:lnTo>
                  <a:pt x="43032" y="5873534"/>
                </a:lnTo>
                <a:lnTo>
                  <a:pt x="34987" y="5833830"/>
                </a:lnTo>
                <a:lnTo>
                  <a:pt x="28012" y="5793415"/>
                </a:lnTo>
                <a:lnTo>
                  <a:pt x="22032" y="5752048"/>
                </a:lnTo>
                <a:lnTo>
                  <a:pt x="16970" y="5709487"/>
                </a:lnTo>
                <a:lnTo>
                  <a:pt x="12750" y="5665490"/>
                </a:lnTo>
                <a:lnTo>
                  <a:pt x="9295" y="5619817"/>
                </a:lnTo>
                <a:lnTo>
                  <a:pt x="6528" y="5572225"/>
                </a:lnTo>
                <a:lnTo>
                  <a:pt x="4373" y="5522474"/>
                </a:lnTo>
                <a:lnTo>
                  <a:pt x="2754" y="5470321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4"/>
                </a:lnTo>
                <a:lnTo>
                  <a:pt x="102" y="5232874"/>
                </a:lnTo>
                <a:lnTo>
                  <a:pt x="12" y="5165095"/>
                </a:lnTo>
                <a:lnTo>
                  <a:pt x="0" y="5093467"/>
                </a:lnTo>
                <a:lnTo>
                  <a:pt x="0" y="1517419"/>
                </a:lnTo>
                <a:lnTo>
                  <a:pt x="12" y="1446857"/>
                </a:lnTo>
                <a:lnTo>
                  <a:pt x="102" y="1380026"/>
                </a:lnTo>
                <a:lnTo>
                  <a:pt x="344" y="1316692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2"/>
                </a:lnTo>
                <a:lnTo>
                  <a:pt x="6528" y="1044264"/>
                </a:lnTo>
                <a:lnTo>
                  <a:pt x="9295" y="996986"/>
                </a:lnTo>
                <a:lnTo>
                  <a:pt x="12750" y="951563"/>
                </a:lnTo>
                <a:lnTo>
                  <a:pt x="16970" y="907762"/>
                </a:lnTo>
                <a:lnTo>
                  <a:pt x="22032" y="865347"/>
                </a:lnTo>
                <a:lnTo>
                  <a:pt x="28012" y="824085"/>
                </a:lnTo>
                <a:lnTo>
                  <a:pt x="34987" y="783740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7"/>
                </a:lnTo>
                <a:lnTo>
                  <a:pt x="114401" y="533222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6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6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2" y="114401"/>
                </a:lnTo>
                <a:lnTo>
                  <a:pt x="579357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10" y="43032"/>
                </a:lnTo>
                <a:lnTo>
                  <a:pt x="783814" y="34987"/>
                </a:lnTo>
                <a:lnTo>
                  <a:pt x="824229" y="28012"/>
                </a:lnTo>
                <a:lnTo>
                  <a:pt x="865597" y="22032"/>
                </a:lnTo>
                <a:lnTo>
                  <a:pt x="908159" y="16970"/>
                </a:lnTo>
                <a:lnTo>
                  <a:pt x="952156" y="12750"/>
                </a:lnTo>
                <a:lnTo>
                  <a:pt x="997830" y="9295"/>
                </a:lnTo>
                <a:lnTo>
                  <a:pt x="1045422" y="6528"/>
                </a:lnTo>
                <a:lnTo>
                  <a:pt x="1095173" y="4373"/>
                </a:lnTo>
                <a:lnTo>
                  <a:pt x="1147325" y="2754"/>
                </a:lnTo>
                <a:lnTo>
                  <a:pt x="1202120" y="1593"/>
                </a:lnTo>
                <a:lnTo>
                  <a:pt x="1259798" y="816"/>
                </a:lnTo>
                <a:lnTo>
                  <a:pt x="1320600" y="344"/>
                </a:lnTo>
                <a:lnTo>
                  <a:pt x="1384770" y="102"/>
                </a:lnTo>
                <a:lnTo>
                  <a:pt x="1452547" y="12"/>
                </a:lnTo>
                <a:lnTo>
                  <a:pt x="1524173" y="0"/>
                </a:lnTo>
                <a:lnTo>
                  <a:pt x="1517419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7507275" y="5084019"/>
            <a:ext cx="2832081" cy="624960"/>
          </a:xfrm>
          <a:custGeom>
            <a:avLst/>
            <a:gdLst/>
            <a:ahLst/>
            <a:cxnLst/>
            <a:rect l="l" t="t" r="r" b="b"/>
            <a:pathLst>
              <a:path w="2972434" h="1030604">
                <a:moveTo>
                  <a:pt x="0" y="0"/>
                </a:moveTo>
                <a:lnTo>
                  <a:pt x="2971951" y="0"/>
                </a:lnTo>
                <a:lnTo>
                  <a:pt x="2971951" y="1030534"/>
                </a:lnTo>
                <a:lnTo>
                  <a:pt x="0" y="10305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 txBox="1"/>
          <p:nvPr/>
        </p:nvSpPr>
        <p:spPr>
          <a:xfrm>
            <a:off x="4315750" y="3980125"/>
            <a:ext cx="2222344" cy="38302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426" spc="-9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Трансформация</a:t>
            </a:r>
            <a:endParaRPr sz="3184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270" y="6570759"/>
            <a:ext cx="3367775" cy="180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55"/>
              </a:lnSpc>
            </a:pP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Adapted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from </a:t>
            </a:r>
            <a:r>
              <a:rPr sz="1243" u="heavy" spc="-52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Master </a:t>
            </a:r>
            <a:r>
              <a:rPr sz="1243" u="heavy" spc="-3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the </a:t>
            </a: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Tidyverse,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CC </a:t>
            </a:r>
            <a:r>
              <a:rPr sz="1243" u="heavy" spc="-10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BY</a:t>
            </a:r>
            <a:r>
              <a:rPr sz="1243" u="heavy" spc="-64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 </a:t>
            </a:r>
            <a:r>
              <a:rPr sz="1243" u="heavy" spc="-67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RStudio</a:t>
            </a:r>
            <a:endParaRPr sz="1243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966940" y="308125"/>
            <a:ext cx="10396743" cy="777278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58"/>
              </a:spcBef>
            </a:pPr>
            <a:r>
              <a:rPr lang="ru-RU" sz="5003" spc="-261" dirty="0"/>
              <a:t>Анализ данных </a:t>
            </a:r>
            <a:r>
              <a:rPr sz="5003" spc="-261" dirty="0"/>
              <a:t>(</a:t>
            </a:r>
            <a:r>
              <a:rPr lang="en-US" sz="5003" spc="-261" dirty="0"/>
              <a:t>Applied </a:t>
            </a:r>
            <a:r>
              <a:rPr sz="5003" spc="-200" dirty="0">
                <a:latin typeface="Arial"/>
                <a:cs typeface="Arial"/>
              </a:rPr>
              <a:t>Data</a:t>
            </a:r>
            <a:r>
              <a:rPr sz="5003" spc="-658" dirty="0">
                <a:latin typeface="Arial"/>
                <a:cs typeface="Arial"/>
              </a:rPr>
              <a:t> </a:t>
            </a:r>
            <a:r>
              <a:rPr sz="5003" spc="-255" dirty="0">
                <a:latin typeface="Arial"/>
                <a:cs typeface="Arial"/>
              </a:rPr>
              <a:t>Science</a:t>
            </a:r>
            <a:r>
              <a:rPr lang="en-US" sz="5003" spc="-255" dirty="0">
                <a:latin typeface="Arial"/>
                <a:cs typeface="Arial"/>
              </a:rPr>
              <a:t>)</a:t>
            </a:r>
            <a:endParaRPr sz="5003" dirty="0">
              <a:latin typeface="Arial"/>
              <a:cs typeface="Arial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4C3BAF3-6E5D-4D79-B89F-7638BF9F0497}"/>
              </a:ext>
            </a:extLst>
          </p:cNvPr>
          <p:cNvSpPr txBox="1"/>
          <p:nvPr/>
        </p:nvSpPr>
        <p:spPr>
          <a:xfrm>
            <a:off x="7507274" y="5200741"/>
            <a:ext cx="2718500" cy="38302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R="3081" algn="r">
              <a:spcBef>
                <a:spcPts val="3"/>
              </a:spcBef>
            </a:pPr>
            <a:r>
              <a:rPr lang="ru-RU" sz="2426" spc="-118" dirty="0">
                <a:latin typeface="Arial"/>
                <a:cs typeface="Arial"/>
              </a:rPr>
              <a:t>Программирование</a:t>
            </a:r>
            <a:endParaRPr sz="242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7084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6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610204" y="682818"/>
            <a:ext cx="4620817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solidFill>
                  <a:srgbClr val="005493"/>
                </a:solidFill>
                <a:latin typeface="Arial"/>
                <a:cs typeface="Arial"/>
              </a:rPr>
              <a:t>Самостоятельно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49698" y="1857937"/>
            <a:ext cx="9434314" cy="8817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Используя</a:t>
            </a:r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 summarise() </a:t>
            </a:r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посчитайте три статистические</a:t>
            </a:r>
            <a:b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 характеристики данных</a:t>
            </a:r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: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47225" y="3007152"/>
            <a:ext cx="321883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1.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670361" y="3008025"/>
            <a:ext cx="6129883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Первый год - год начала измерений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47225" y="3635758"/>
            <a:ext cx="321883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2.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670361" y="3636631"/>
            <a:ext cx="7371570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Последний год – год окончания измерений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147225" y="4264364"/>
            <a:ext cx="321883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3.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670361" y="4265237"/>
            <a:ext cx="8770350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Общее количество детей рассмотренных в данных</a:t>
            </a:r>
            <a:endParaRPr sz="2850" dirty="0">
              <a:latin typeface="Arial"/>
              <a:cs typeface="Arial"/>
            </a:endParaRPr>
          </a:p>
        </p:txBody>
      </p:sp>
      <p:pic>
        <p:nvPicPr>
          <p:cNvPr id="3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4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992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ject 6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4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3" y="332614"/>
            <a:ext cx="11044835" cy="3401549"/>
          </a:xfrm>
          <a:prstGeom prst="rect">
            <a:avLst/>
          </a:prstGeom>
        </p:spPr>
      </p:pic>
      <p:pic>
        <p:nvPicPr>
          <p:cNvPr id="4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8" y="329440"/>
            <a:ext cx="11051183" cy="34078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30627" y="519317"/>
            <a:ext cx="2477601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babynames  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30627" y="1039981"/>
            <a:ext cx="456471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summarise(first  =  min(year),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30627" y="1560645"/>
            <a:ext cx="4761240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                    last  =  max(year),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30627" y="2081308"/>
            <a:ext cx="443935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                    total  =  sum(n))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30627" y="2594415"/>
            <a:ext cx="344966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solidFill>
                  <a:srgbClr val="A6AAA9"/>
                </a:solidFill>
                <a:latin typeface="Arial"/>
                <a:cs typeface="Arial"/>
              </a:rPr>
              <a:t>#      first    last          total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30627" y="3096030"/>
            <a:ext cx="429829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solidFill>
                  <a:srgbClr val="A6AAA9"/>
                </a:solidFill>
                <a:latin typeface="Arial"/>
                <a:cs typeface="Arial"/>
              </a:rPr>
              <a:t>#  1    1880    2015  340851912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73907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bject 6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671447" y="716722"/>
            <a:ext cx="3608617" cy="7069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594" spc="5" dirty="0">
                <a:solidFill>
                  <a:srgbClr val="005493"/>
                </a:solidFill>
                <a:latin typeface="Arial"/>
                <a:cs typeface="Arial"/>
              </a:rPr>
              <a:t>Попытайтесь</a:t>
            </a:r>
            <a:endParaRPr sz="45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568767" y="2449263"/>
            <a:ext cx="10124567" cy="8956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20" spc="5" dirty="0">
                <a:solidFill>
                  <a:srgbClr val="005493"/>
                </a:solidFill>
                <a:latin typeface="Arial"/>
                <a:cs typeface="Arial"/>
              </a:rPr>
              <a:t>Найдите все строки для которых значение переменной</a:t>
            </a:r>
            <a:br>
              <a:rPr lang="ru-RU" sz="2820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sz="2820" spc="5" dirty="0">
                <a:solidFill>
                  <a:srgbClr val="005493"/>
                </a:solidFill>
                <a:latin typeface="Arial"/>
                <a:cs typeface="Arial"/>
              </a:rPr>
              <a:t>name == "Khaleesi". </a:t>
            </a:r>
            <a:r>
              <a:rPr lang="ru-RU" sz="2820" spc="5" dirty="0">
                <a:solidFill>
                  <a:srgbClr val="005493"/>
                </a:solidFill>
                <a:latin typeface="Arial"/>
                <a:cs typeface="Arial"/>
              </a:rPr>
              <a:t>И с помощью </a:t>
            </a:r>
            <a:r>
              <a:rPr sz="3000" spc="5" dirty="0" err="1">
                <a:solidFill>
                  <a:srgbClr val="005493"/>
                </a:solidFill>
                <a:latin typeface="Arial"/>
                <a:cs typeface="Arial"/>
              </a:rPr>
              <a:t>summarise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() </a:t>
            </a:r>
            <a: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  <a:t>посчитайте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: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66874" y="3554087"/>
            <a:ext cx="8216352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1. </a:t>
            </a:r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Общее количество детей названных </a:t>
            </a:r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Khaleesi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66875" y="4182692"/>
            <a:ext cx="9225859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2. </a:t>
            </a: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Первый год, когда имя</a:t>
            </a:r>
            <a:r>
              <a:rPr sz="2790" spc="5" dirty="0">
                <a:solidFill>
                  <a:srgbClr val="005493"/>
                </a:solidFill>
                <a:latin typeface="Arial"/>
                <a:cs typeface="Arial"/>
              </a:rPr>
              <a:t>  Khaleesi </a:t>
            </a:r>
            <a:r>
              <a:rPr lang="ru-RU" sz="2790" spc="5" dirty="0">
                <a:solidFill>
                  <a:srgbClr val="005493"/>
                </a:solidFill>
                <a:latin typeface="Arial"/>
                <a:cs typeface="Arial"/>
              </a:rPr>
              <a:t>появилось в данных</a:t>
            </a:r>
            <a:endParaRPr sz="2750" dirty="0">
              <a:latin typeface="Arial"/>
              <a:cs typeface="Arial"/>
            </a:endParaRPr>
          </a:p>
        </p:txBody>
      </p:sp>
      <p:pic>
        <p:nvPicPr>
          <p:cNvPr id="4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40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21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bject 6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4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3" y="542579"/>
            <a:ext cx="11044835" cy="2801538"/>
          </a:xfrm>
          <a:prstGeom prst="rect">
            <a:avLst/>
          </a:prstGeom>
        </p:spPr>
      </p:pic>
      <p:pic>
        <p:nvPicPr>
          <p:cNvPr id="4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8" y="539404"/>
            <a:ext cx="11051183" cy="280788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05229" y="703454"/>
            <a:ext cx="2477601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babynames  %&gt;%</a:t>
            </a:r>
            <a:endParaRPr sz="23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05228" y="1224118"/>
            <a:ext cx="513089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filter(name  ==  "Khaleesi")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05228" y="1744781"/>
            <a:ext cx="701506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summarise(total  =  sum(n),  first  =  min(year))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05228" y="2264238"/>
            <a:ext cx="1940596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solidFill>
                  <a:srgbClr val="A6AAA9"/>
                </a:solidFill>
                <a:latin typeface="Arial"/>
                <a:cs typeface="Arial"/>
              </a:rPr>
              <a:t>#      total  first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05229" y="2765853"/>
            <a:ext cx="2531975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solidFill>
                  <a:srgbClr val="A6AAA9"/>
                </a:solidFill>
                <a:latin typeface="Arial"/>
                <a:cs typeface="Arial"/>
              </a:rPr>
              <a:t>#  1    1127    2011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66590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bject 6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4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60" y="2408449"/>
            <a:ext cx="5023061" cy="3895560"/>
          </a:xfrm>
          <a:prstGeom prst="rect">
            <a:avLst/>
          </a:prstGeom>
        </p:spPr>
      </p:pic>
      <p:pic>
        <p:nvPicPr>
          <p:cNvPr id="4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23" y="2425771"/>
            <a:ext cx="4959002" cy="3835131"/>
          </a:xfrm>
          <a:prstGeom prst="rect">
            <a:avLst/>
          </a:prstGeom>
        </p:spPr>
      </p:pic>
      <p:pic>
        <p:nvPicPr>
          <p:cNvPr id="4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229" y="2424977"/>
            <a:ext cx="4960590" cy="383671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505382" y="384390"/>
            <a:ext cx="5236690" cy="7323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759" spc="5" dirty="0">
                <a:latin typeface="Arial"/>
                <a:cs typeface="Arial"/>
              </a:rPr>
              <a:t>Summary functions</a:t>
            </a:r>
            <a:endParaRPr sz="47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632373" y="1323038"/>
            <a:ext cx="4970591" cy="8694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spc="5" dirty="0">
                <a:latin typeface="Arial"/>
                <a:cs typeface="Arial"/>
              </a:rPr>
              <a:t>Take a vector as input. </a:t>
            </a:r>
            <a:endParaRPr sz="2900">
              <a:latin typeface="Arial"/>
              <a:cs typeface="Arial"/>
            </a:endParaRPr>
          </a:p>
          <a:p>
            <a:r>
              <a:rPr sz="2750" spc="5" dirty="0">
                <a:latin typeface="Arial"/>
                <a:cs typeface="Arial"/>
              </a:rPr>
              <a:t>Return a single value as output.</a:t>
            </a:r>
            <a:endParaRPr sz="2750">
              <a:latin typeface="Arial"/>
              <a:cs typeface="Arial"/>
            </a:endParaRPr>
          </a:p>
        </p:txBody>
      </p:sp>
      <p:pic>
        <p:nvPicPr>
          <p:cNvPr id="4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157" y="2125729"/>
            <a:ext cx="3315377" cy="4435602"/>
          </a:xfrm>
          <a:prstGeom prst="rect">
            <a:avLst/>
          </a:prstGeom>
        </p:spPr>
      </p:pic>
      <p:pic>
        <p:nvPicPr>
          <p:cNvPr id="41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284" y="2532244"/>
            <a:ext cx="1188676" cy="2595965"/>
          </a:xfrm>
          <a:prstGeom prst="rect">
            <a:avLst/>
          </a:prstGeom>
        </p:spPr>
      </p:pic>
      <p:pic>
        <p:nvPicPr>
          <p:cNvPr id="41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2" y="2127342"/>
            <a:ext cx="2146149" cy="4431989"/>
          </a:xfrm>
          <a:prstGeom prst="rect">
            <a:avLst/>
          </a:prstGeom>
        </p:spPr>
      </p:pic>
      <p:pic>
        <p:nvPicPr>
          <p:cNvPr id="42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57" y="2124167"/>
            <a:ext cx="2152499" cy="443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15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740425" y="752663"/>
            <a:ext cx="784189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n()</a:t>
            </a:r>
            <a:endParaRPr sz="5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62397" y="1757162"/>
            <a:ext cx="10081799" cy="422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45" spc="5" dirty="0">
                <a:latin typeface="Arial"/>
                <a:cs typeface="Arial"/>
              </a:rPr>
              <a:t>Показывает количество строк(измерений) в таблице(данных)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42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33" y="2299334"/>
            <a:ext cx="9703643" cy="808544"/>
          </a:xfrm>
          <a:prstGeom prst="rect">
            <a:avLst/>
          </a:prstGeom>
        </p:spPr>
      </p:pic>
      <p:pic>
        <p:nvPicPr>
          <p:cNvPr id="42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58" y="2296159"/>
            <a:ext cx="9709993" cy="81489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232242" y="2543016"/>
            <a:ext cx="5359481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babynames  %&gt;%  summarise(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n  =  n()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42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81" y="3689332"/>
            <a:ext cx="1250862" cy="406372"/>
          </a:xfrm>
          <a:prstGeom prst="rect">
            <a:avLst/>
          </a:prstGeom>
        </p:spPr>
      </p:pic>
      <p:pic>
        <p:nvPicPr>
          <p:cNvPr id="42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81" y="4095703"/>
            <a:ext cx="1250862" cy="40637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915093" y="3757907"/>
            <a:ext cx="1433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546819" y="4157929"/>
            <a:ext cx="969496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1858689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42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08" y="4083004"/>
            <a:ext cx="1308008" cy="25398"/>
          </a:xfrm>
          <a:prstGeom prst="rect">
            <a:avLst/>
          </a:prstGeom>
        </p:spPr>
      </p:pic>
      <p:pic>
        <p:nvPicPr>
          <p:cNvPr id="42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07" y="3657584"/>
            <a:ext cx="31748" cy="466692"/>
          </a:xfrm>
          <a:prstGeom prst="rect">
            <a:avLst/>
          </a:prstGeom>
        </p:spPr>
      </p:pic>
      <p:pic>
        <p:nvPicPr>
          <p:cNvPr id="42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82" y="4095703"/>
            <a:ext cx="25398" cy="431770"/>
          </a:xfrm>
          <a:prstGeom prst="rect">
            <a:avLst/>
          </a:prstGeom>
        </p:spPr>
      </p:pic>
      <p:pic>
        <p:nvPicPr>
          <p:cNvPr id="43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670" y="3657584"/>
            <a:ext cx="31748" cy="466692"/>
          </a:xfrm>
          <a:prstGeom prst="rect">
            <a:avLst/>
          </a:prstGeom>
        </p:spPr>
      </p:pic>
      <p:pic>
        <p:nvPicPr>
          <p:cNvPr id="43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845" y="4095703"/>
            <a:ext cx="25398" cy="431770"/>
          </a:xfrm>
          <a:prstGeom prst="rect">
            <a:avLst/>
          </a:prstGeom>
        </p:spPr>
      </p:pic>
      <p:pic>
        <p:nvPicPr>
          <p:cNvPr id="43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934" y="3673458"/>
            <a:ext cx="1314358" cy="31748"/>
          </a:xfrm>
          <a:prstGeom prst="rect">
            <a:avLst/>
          </a:prstGeom>
        </p:spPr>
      </p:pic>
      <p:pic>
        <p:nvPicPr>
          <p:cNvPr id="43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83" y="4489376"/>
            <a:ext cx="1301659" cy="25398"/>
          </a:xfrm>
          <a:prstGeom prst="rect">
            <a:avLst/>
          </a:prstGeom>
        </p:spPr>
      </p:pic>
      <p:pic>
        <p:nvPicPr>
          <p:cNvPr id="43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8" y="3981347"/>
            <a:ext cx="377232" cy="231429"/>
          </a:xfrm>
          <a:prstGeom prst="rect">
            <a:avLst/>
          </a:prstGeom>
        </p:spPr>
      </p:pic>
      <p:pic>
        <p:nvPicPr>
          <p:cNvPr id="43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47" y="3721080"/>
            <a:ext cx="4071390" cy="313668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270339" y="3802355"/>
            <a:ext cx="501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68790" y="3802355"/>
            <a:ext cx="40107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sex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654542" y="3802355"/>
            <a:ext cx="6437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810160" y="3802355"/>
            <a:ext cx="1433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483213" y="3802355"/>
            <a:ext cx="5155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prop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57640" y="4246823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051334" y="4246824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2698989" y="4246824"/>
            <a:ext cx="5588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John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3626024" y="4246823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9655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4394319" y="4246823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0.0815</a:t>
            </a:r>
            <a:endParaRPr sz="19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57640" y="468494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051334" y="4684943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565648" y="4684943"/>
            <a:ext cx="8332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William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3626024" y="468494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9532</a:t>
            </a:r>
            <a:endParaRPr sz="19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4394319" y="4684942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0.0805</a:t>
            </a:r>
            <a:endParaRPr sz="19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257640" y="5129411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2051334" y="5129412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2616444" y="5129411"/>
            <a:ext cx="740587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James</a:t>
            </a:r>
            <a:endParaRPr sz="19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3626024" y="5129411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5927</a:t>
            </a:r>
            <a:endParaRPr sz="195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394319" y="5129411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0.0501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1257640" y="557388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2051334" y="5573880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2565648" y="5573880"/>
            <a:ext cx="855683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Charles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3626024" y="557388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5348</a:t>
            </a:r>
            <a:endParaRPr sz="19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4394319" y="5573880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0.0451</a:t>
            </a:r>
            <a:endParaRPr sz="1900">
              <a:latin typeface="Arial"/>
              <a:cs typeface="Arial"/>
            </a:endParaRPr>
          </a:p>
        </p:txBody>
      </p:sp>
      <p:sp>
        <p:nvSpPr>
          <p:cNvPr id="64" name="text 1"/>
          <p:cNvSpPr txBox="1"/>
          <p:nvPr/>
        </p:nvSpPr>
        <p:spPr>
          <a:xfrm>
            <a:off x="1257640" y="601199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65" name="text 1"/>
          <p:cNvSpPr txBox="1"/>
          <p:nvPr/>
        </p:nvSpPr>
        <p:spPr>
          <a:xfrm>
            <a:off x="2051334" y="6012000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66" name="text 1"/>
          <p:cNvSpPr txBox="1"/>
          <p:nvPr/>
        </p:nvSpPr>
        <p:spPr>
          <a:xfrm>
            <a:off x="2591046" y="6012000"/>
            <a:ext cx="79957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Garrett</a:t>
            </a:r>
            <a:endParaRPr sz="2000"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3753015" y="6012000"/>
            <a:ext cx="28661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13</a:t>
            </a:r>
            <a:endParaRPr sz="2000"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4394319" y="6012000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0.0001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69" name="text 1"/>
          <p:cNvSpPr txBox="1"/>
          <p:nvPr/>
        </p:nvSpPr>
        <p:spPr>
          <a:xfrm>
            <a:off x="1257640" y="645646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71" name="text 1"/>
          <p:cNvSpPr txBox="1"/>
          <p:nvPr/>
        </p:nvSpPr>
        <p:spPr>
          <a:xfrm>
            <a:off x="2051334" y="6456468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72" name="text 1"/>
          <p:cNvSpPr txBox="1"/>
          <p:nvPr/>
        </p:nvSpPr>
        <p:spPr>
          <a:xfrm>
            <a:off x="2698989" y="6456468"/>
            <a:ext cx="5588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John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3" name="text 1"/>
          <p:cNvSpPr txBox="1"/>
          <p:nvPr/>
        </p:nvSpPr>
        <p:spPr>
          <a:xfrm>
            <a:off x="3626024" y="645646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8769</a:t>
            </a:r>
            <a:endParaRPr sz="1950">
              <a:latin typeface="Arial"/>
              <a:cs typeface="Arial"/>
            </a:endParaRPr>
          </a:p>
        </p:txBody>
      </p:sp>
      <p:sp>
        <p:nvSpPr>
          <p:cNvPr id="74" name="text 1"/>
          <p:cNvSpPr txBox="1"/>
          <p:nvPr/>
        </p:nvSpPr>
        <p:spPr>
          <a:xfrm>
            <a:off x="4457816" y="6456468"/>
            <a:ext cx="62998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0.081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75" name="text 1"/>
          <p:cNvSpPr txBox="1"/>
          <p:nvPr/>
        </p:nvSpPr>
        <p:spPr>
          <a:xfrm>
            <a:off x="1257640" y="690117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76" name="text 1"/>
          <p:cNvSpPr txBox="1"/>
          <p:nvPr/>
        </p:nvSpPr>
        <p:spPr>
          <a:xfrm>
            <a:off x="2051334" y="6901177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77" name="text 1"/>
          <p:cNvSpPr txBox="1"/>
          <p:nvPr/>
        </p:nvSpPr>
        <p:spPr>
          <a:xfrm>
            <a:off x="2565648" y="6901177"/>
            <a:ext cx="8332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William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78" name="text 1"/>
          <p:cNvSpPr txBox="1"/>
          <p:nvPr/>
        </p:nvSpPr>
        <p:spPr>
          <a:xfrm>
            <a:off x="3626024" y="690117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8524</a:t>
            </a:r>
            <a:endParaRPr sz="1950">
              <a:latin typeface="Arial"/>
              <a:cs typeface="Arial"/>
            </a:endParaRPr>
          </a:p>
        </p:txBody>
      </p:sp>
      <p:sp>
        <p:nvSpPr>
          <p:cNvPr id="79" name="text 1"/>
          <p:cNvSpPr txBox="1"/>
          <p:nvPr/>
        </p:nvSpPr>
        <p:spPr>
          <a:xfrm>
            <a:off x="4394319" y="6901177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0.0787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43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49" y="3695682"/>
            <a:ext cx="4122187" cy="3162078"/>
          </a:xfrm>
          <a:prstGeom prst="rect">
            <a:avLst/>
          </a:prstGeom>
        </p:spPr>
      </p:pic>
      <p:sp>
        <p:nvSpPr>
          <p:cNvPr id="80" name="text 1"/>
          <p:cNvSpPr txBox="1"/>
          <p:nvPr/>
        </p:nvSpPr>
        <p:spPr>
          <a:xfrm>
            <a:off x="2413258" y="3325820"/>
            <a:ext cx="1631216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5" spc="5" dirty="0">
                <a:solidFill>
                  <a:srgbClr val="A6AAA9"/>
                </a:solidFill>
                <a:latin typeface="Arial"/>
                <a:cs typeface="Arial"/>
              </a:rPr>
              <a:t>babynames</a:t>
            </a:r>
            <a:endParaRPr sz="24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72446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bject 7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78456" y="752663"/>
            <a:ext cx="3111108" cy="7623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954" spc="5" dirty="0">
                <a:latin typeface="Arial"/>
                <a:cs typeface="Arial"/>
              </a:rPr>
              <a:t>n_distinct()</a:t>
            </a:r>
            <a:endParaRPr sz="49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62397" y="1757162"/>
            <a:ext cx="10280699" cy="422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45" spc="5" dirty="0">
                <a:latin typeface="Arial"/>
                <a:cs typeface="Arial"/>
              </a:rPr>
              <a:t>Показывает количество уникальных(не повторяющихся) строк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4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33" y="2299334"/>
            <a:ext cx="10645415" cy="808544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58" y="2296159"/>
            <a:ext cx="10651764" cy="81489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232242" y="2543016"/>
            <a:ext cx="9297417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babynames  %&gt;%  summarise(n  =  n(),  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nname  =  n_distinct(name)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4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81" y="3689332"/>
            <a:ext cx="1251713" cy="406372"/>
          </a:xfrm>
          <a:prstGeom prst="rect">
            <a:avLst/>
          </a:prstGeom>
        </p:spPr>
      </p:pic>
      <p:pic>
        <p:nvPicPr>
          <p:cNvPr id="4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394" y="3689332"/>
            <a:ext cx="1300364" cy="406372"/>
          </a:xfrm>
          <a:prstGeom prst="rect">
            <a:avLst/>
          </a:prstGeom>
        </p:spPr>
      </p:pic>
      <p:pic>
        <p:nvPicPr>
          <p:cNvPr id="4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81" y="4095703"/>
            <a:ext cx="1251713" cy="406372"/>
          </a:xfrm>
          <a:prstGeom prst="rect">
            <a:avLst/>
          </a:prstGeom>
        </p:spPr>
      </p:pic>
      <p:pic>
        <p:nvPicPr>
          <p:cNvPr id="44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394" y="4095703"/>
            <a:ext cx="1300364" cy="40637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915093" y="3757907"/>
            <a:ext cx="1433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886575" y="3757907"/>
            <a:ext cx="78707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nname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546819" y="4157929"/>
            <a:ext cx="969496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1858689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950070" y="4157929"/>
            <a:ext cx="692497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95025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934" y="3657584"/>
            <a:ext cx="2615574" cy="869889"/>
          </a:xfrm>
          <a:prstGeom prst="rect">
            <a:avLst/>
          </a:prstGeom>
        </p:spPr>
      </p:pic>
      <p:pic>
        <p:nvPicPr>
          <p:cNvPr id="44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8" y="3981347"/>
            <a:ext cx="377232" cy="231429"/>
          </a:xfrm>
          <a:prstGeom prst="rect">
            <a:avLst/>
          </a:prstGeom>
        </p:spPr>
      </p:pic>
      <p:pic>
        <p:nvPicPr>
          <p:cNvPr id="44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47" y="3721080"/>
            <a:ext cx="4071390" cy="313668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270339" y="3802355"/>
            <a:ext cx="501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968790" y="3802355"/>
            <a:ext cx="40107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sex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654542" y="3802355"/>
            <a:ext cx="6437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810160" y="3802355"/>
            <a:ext cx="1433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483213" y="3802355"/>
            <a:ext cx="5155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prop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57640" y="4246823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051334" y="4246824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698989" y="4246824"/>
            <a:ext cx="5588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John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626024" y="4246823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9655</a:t>
            </a:r>
            <a:endParaRPr sz="19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4394319" y="4246823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0.0815</a:t>
            </a:r>
            <a:endParaRPr sz="19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257640" y="468494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2051334" y="4684943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565648" y="4684943"/>
            <a:ext cx="8332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William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626024" y="468494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9532</a:t>
            </a:r>
            <a:endParaRPr sz="19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4394319" y="4684942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0.0805</a:t>
            </a:r>
            <a:endParaRPr sz="19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257640" y="5129411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2051334" y="5129412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2616444" y="5129411"/>
            <a:ext cx="740587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James</a:t>
            </a:r>
            <a:endParaRPr sz="19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3626024" y="5129411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5927</a:t>
            </a:r>
            <a:endParaRPr sz="19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4394319" y="5129411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0.0501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1257640" y="557388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2051334" y="5573880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2565648" y="5573880"/>
            <a:ext cx="855683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Charles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9" name="text 1"/>
          <p:cNvSpPr txBox="1"/>
          <p:nvPr/>
        </p:nvSpPr>
        <p:spPr>
          <a:xfrm>
            <a:off x="3626024" y="557388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5348</a:t>
            </a:r>
            <a:endParaRPr sz="1950">
              <a:latin typeface="Arial"/>
              <a:cs typeface="Arial"/>
            </a:endParaRPr>
          </a:p>
        </p:txBody>
      </p:sp>
      <p:sp>
        <p:nvSpPr>
          <p:cNvPr id="450" name="text 1"/>
          <p:cNvSpPr txBox="1"/>
          <p:nvPr/>
        </p:nvSpPr>
        <p:spPr>
          <a:xfrm>
            <a:off x="4394319" y="5573880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0.0451</a:t>
            </a:r>
            <a:endParaRPr sz="1900">
              <a:latin typeface="Arial"/>
              <a:cs typeface="Arial"/>
            </a:endParaRPr>
          </a:p>
        </p:txBody>
      </p:sp>
      <p:sp>
        <p:nvSpPr>
          <p:cNvPr id="451" name="text 1"/>
          <p:cNvSpPr txBox="1"/>
          <p:nvPr/>
        </p:nvSpPr>
        <p:spPr>
          <a:xfrm>
            <a:off x="1257640" y="601199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452" name="text 1"/>
          <p:cNvSpPr txBox="1"/>
          <p:nvPr/>
        </p:nvSpPr>
        <p:spPr>
          <a:xfrm>
            <a:off x="2051334" y="6012000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3" name="text 1"/>
          <p:cNvSpPr txBox="1"/>
          <p:nvPr/>
        </p:nvSpPr>
        <p:spPr>
          <a:xfrm>
            <a:off x="2591046" y="6012000"/>
            <a:ext cx="79957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Garrett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4" name="text 1"/>
          <p:cNvSpPr txBox="1"/>
          <p:nvPr/>
        </p:nvSpPr>
        <p:spPr>
          <a:xfrm>
            <a:off x="3753015" y="6012000"/>
            <a:ext cx="28661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13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5" name="text 1"/>
          <p:cNvSpPr txBox="1"/>
          <p:nvPr/>
        </p:nvSpPr>
        <p:spPr>
          <a:xfrm>
            <a:off x="4394319" y="6012000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0.0001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456" name="text 1"/>
          <p:cNvSpPr txBox="1"/>
          <p:nvPr/>
        </p:nvSpPr>
        <p:spPr>
          <a:xfrm>
            <a:off x="1257640" y="645646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457" name="text 1"/>
          <p:cNvSpPr txBox="1"/>
          <p:nvPr/>
        </p:nvSpPr>
        <p:spPr>
          <a:xfrm>
            <a:off x="2051334" y="6456468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8" name="text 1"/>
          <p:cNvSpPr txBox="1"/>
          <p:nvPr/>
        </p:nvSpPr>
        <p:spPr>
          <a:xfrm>
            <a:off x="2698989" y="6456468"/>
            <a:ext cx="5588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John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9" name="text 1"/>
          <p:cNvSpPr txBox="1"/>
          <p:nvPr/>
        </p:nvSpPr>
        <p:spPr>
          <a:xfrm>
            <a:off x="3626024" y="645646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8769</a:t>
            </a:r>
            <a:endParaRPr sz="1950">
              <a:latin typeface="Arial"/>
              <a:cs typeface="Arial"/>
            </a:endParaRPr>
          </a:p>
        </p:txBody>
      </p:sp>
      <p:sp>
        <p:nvSpPr>
          <p:cNvPr id="460" name="text 1"/>
          <p:cNvSpPr txBox="1"/>
          <p:nvPr/>
        </p:nvSpPr>
        <p:spPr>
          <a:xfrm>
            <a:off x="4457816" y="6456468"/>
            <a:ext cx="62998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0.081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461" name="text 1"/>
          <p:cNvSpPr txBox="1"/>
          <p:nvPr/>
        </p:nvSpPr>
        <p:spPr>
          <a:xfrm>
            <a:off x="1257640" y="690117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462" name="text 1"/>
          <p:cNvSpPr txBox="1"/>
          <p:nvPr/>
        </p:nvSpPr>
        <p:spPr>
          <a:xfrm>
            <a:off x="2051334" y="6901177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463" name="text 1"/>
          <p:cNvSpPr txBox="1"/>
          <p:nvPr/>
        </p:nvSpPr>
        <p:spPr>
          <a:xfrm>
            <a:off x="2565648" y="6901177"/>
            <a:ext cx="8332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William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464" name="text 1"/>
          <p:cNvSpPr txBox="1"/>
          <p:nvPr/>
        </p:nvSpPr>
        <p:spPr>
          <a:xfrm>
            <a:off x="3626024" y="690117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8524</a:t>
            </a:r>
            <a:endParaRPr sz="1950">
              <a:latin typeface="Arial"/>
              <a:cs typeface="Arial"/>
            </a:endParaRPr>
          </a:p>
        </p:txBody>
      </p:sp>
      <p:sp>
        <p:nvSpPr>
          <p:cNvPr id="465" name="text 1"/>
          <p:cNvSpPr txBox="1"/>
          <p:nvPr/>
        </p:nvSpPr>
        <p:spPr>
          <a:xfrm>
            <a:off x="4394319" y="6901177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0.0787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49" y="3695682"/>
            <a:ext cx="4122187" cy="3162078"/>
          </a:xfrm>
          <a:prstGeom prst="rect">
            <a:avLst/>
          </a:prstGeom>
        </p:spPr>
      </p:pic>
      <p:sp>
        <p:nvSpPr>
          <p:cNvPr id="466" name="text 1"/>
          <p:cNvSpPr txBox="1"/>
          <p:nvPr/>
        </p:nvSpPr>
        <p:spPr>
          <a:xfrm>
            <a:off x="2413258" y="3325820"/>
            <a:ext cx="1631216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5" spc="5" dirty="0">
                <a:solidFill>
                  <a:srgbClr val="A6AAA9"/>
                </a:solidFill>
                <a:latin typeface="Arial"/>
                <a:cs typeface="Arial"/>
              </a:rPr>
              <a:t>babynames</a:t>
            </a:r>
            <a:endParaRPr sz="24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4132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bject 7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5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323535" y="2233882"/>
            <a:ext cx="6326604" cy="1300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8454" spc="5" dirty="0">
                <a:solidFill>
                  <a:srgbClr val="F3F3F3"/>
                </a:solidFill>
                <a:latin typeface="Arial"/>
                <a:cs typeface="Arial"/>
              </a:rPr>
              <a:t>Группировка</a:t>
            </a:r>
            <a:endParaRPr sz="1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86044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7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641952" y="752663"/>
            <a:ext cx="2989601" cy="7416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19" spc="5" dirty="0">
                <a:latin typeface="Arial"/>
                <a:cs typeface="Arial"/>
              </a:rPr>
              <a:t>group_by()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58215" y="1795937"/>
            <a:ext cx="11643380" cy="3893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530" spc="5" dirty="0">
                <a:latin typeface="Arial"/>
                <a:cs typeface="Arial"/>
              </a:rPr>
              <a:t>Группирует строки по схожим значениям одной или нескольких переменных</a:t>
            </a:r>
            <a:r>
              <a:rPr sz="2530" spc="5" dirty="0">
                <a:latin typeface="Arial"/>
                <a:cs typeface="Arial"/>
              </a:rPr>
              <a:t>.</a:t>
            </a:r>
            <a:endParaRPr sz="2500" dirty="0">
              <a:latin typeface="Arial"/>
              <a:cs typeface="Arial"/>
            </a:endParaRPr>
          </a:p>
        </p:txBody>
      </p:sp>
      <p:pic>
        <p:nvPicPr>
          <p:cNvPr id="4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8" y="2312457"/>
            <a:ext cx="8328382" cy="838923"/>
          </a:xfrm>
          <a:prstGeom prst="rect">
            <a:avLst/>
          </a:prstGeom>
        </p:spPr>
      </p:pic>
      <p:pic>
        <p:nvPicPr>
          <p:cNvPr id="45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34" y="2309283"/>
            <a:ext cx="8334729" cy="84527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025936" y="2555715"/>
            <a:ext cx="4559903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babynames  %&gt;%  </a:t>
            </a:r>
            <a:r>
              <a:rPr sz="2350" spc="5" dirty="0">
                <a:latin typeface="Arial"/>
                <a:cs typeface="Arial"/>
              </a:rPr>
              <a:t>group_by(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sex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159276" y="3933568"/>
            <a:ext cx="5883662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Source:  local  data  frame  [1,825,433  x  5]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159277" y="4428833"/>
            <a:ext cx="2223044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Groups:  sex  [2]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159276" y="5419364"/>
            <a:ext cx="6798977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    year      sex            name          n              prop</a:t>
            </a:r>
            <a:endParaRPr sz="23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159276" y="5914629"/>
            <a:ext cx="6434134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  &lt;dbl&gt;  &lt;chr&gt;          &lt;chr&gt;  &lt;int&gt;            &lt;dbl&gt;</a:t>
            </a:r>
            <a:endParaRPr sz="23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159277" y="6409894"/>
            <a:ext cx="6840334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1      1880          F            Mary    7065  0.07238359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45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077" y="4050156"/>
            <a:ext cx="3679385" cy="1077740"/>
          </a:xfrm>
          <a:prstGeom prst="rect">
            <a:avLst/>
          </a:prstGeom>
        </p:spPr>
      </p:pic>
      <p:pic>
        <p:nvPicPr>
          <p:cNvPr id="45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8" y="2312457"/>
            <a:ext cx="8328382" cy="1205372"/>
          </a:xfrm>
          <a:prstGeom prst="rect">
            <a:avLst/>
          </a:prstGeom>
        </p:spPr>
      </p:pic>
      <p:pic>
        <p:nvPicPr>
          <p:cNvPr id="45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34" y="2309283"/>
            <a:ext cx="8334729" cy="1211721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025936" y="2460471"/>
            <a:ext cx="2322111" cy="343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30" spc="5" dirty="0">
                <a:solidFill>
                  <a:srgbClr val="0365C0"/>
                </a:solidFill>
                <a:latin typeface="Arial"/>
                <a:cs typeface="Arial"/>
              </a:rPr>
              <a:t>babynames  %&gt;%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025936" y="2955737"/>
            <a:ext cx="2277547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    </a:t>
            </a:r>
            <a:r>
              <a:rPr sz="2350" spc="5" dirty="0">
                <a:latin typeface="Arial"/>
                <a:cs typeface="Arial"/>
              </a:rPr>
              <a:t>group_by(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sex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52129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bject 7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5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5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641952" y="752663"/>
            <a:ext cx="2989601" cy="7416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19" spc="5" dirty="0">
                <a:latin typeface="Arial"/>
                <a:cs typeface="Arial"/>
              </a:rPr>
              <a:t>group_by()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46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8" y="2312457"/>
            <a:ext cx="8328382" cy="1786330"/>
          </a:xfrm>
          <a:prstGeom prst="rect">
            <a:avLst/>
          </a:prstGeom>
        </p:spPr>
      </p:pic>
      <p:pic>
        <p:nvPicPr>
          <p:cNvPr id="46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34" y="2309282"/>
            <a:ext cx="8334729" cy="179268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025936" y="2460471"/>
            <a:ext cx="2322111" cy="343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30" spc="5" dirty="0">
                <a:solidFill>
                  <a:srgbClr val="0365C0"/>
                </a:solidFill>
                <a:latin typeface="Arial"/>
                <a:cs typeface="Arial"/>
              </a:rPr>
              <a:t>babynames  %&gt;%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025936" y="2955737"/>
            <a:ext cx="3159198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    </a:t>
            </a:r>
            <a:r>
              <a:rPr sz="2350" spc="5" dirty="0">
                <a:latin typeface="Arial"/>
                <a:cs typeface="Arial"/>
              </a:rPr>
              <a:t>group_by(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sex</a:t>
            </a:r>
            <a:r>
              <a:rPr sz="2350" spc="5" dirty="0">
                <a:latin typeface="Arial"/>
                <a:cs typeface="Arial"/>
              </a:rPr>
              <a:t>)  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025936" y="3451002"/>
            <a:ext cx="4054636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summarise(total  =  sum(n))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46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59" y="4711610"/>
            <a:ext cx="1256130" cy="406372"/>
          </a:xfrm>
          <a:prstGeom prst="rect">
            <a:avLst/>
          </a:prstGeom>
        </p:spPr>
      </p:pic>
      <p:pic>
        <p:nvPicPr>
          <p:cNvPr id="46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89" y="4711610"/>
            <a:ext cx="1856961" cy="406372"/>
          </a:xfrm>
          <a:prstGeom prst="rect">
            <a:avLst/>
          </a:prstGeom>
        </p:spPr>
      </p:pic>
      <p:pic>
        <p:nvPicPr>
          <p:cNvPr id="46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59" y="5117981"/>
            <a:ext cx="1256130" cy="406372"/>
          </a:xfrm>
          <a:prstGeom prst="rect">
            <a:avLst/>
          </a:prstGeom>
        </p:spPr>
      </p:pic>
      <p:pic>
        <p:nvPicPr>
          <p:cNvPr id="46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89" y="5117981"/>
            <a:ext cx="1856961" cy="406372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59" y="5524353"/>
            <a:ext cx="1256130" cy="406372"/>
          </a:xfrm>
          <a:prstGeom prst="rect">
            <a:avLst/>
          </a:prstGeom>
        </p:spPr>
      </p:pic>
      <p:pic>
        <p:nvPicPr>
          <p:cNvPr id="46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89" y="5524353"/>
            <a:ext cx="1856961" cy="40637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902285" y="4803679"/>
            <a:ext cx="530915" cy="3801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0" b="1" spc="5" dirty="0">
                <a:solidFill>
                  <a:srgbClr val="FFFFFF"/>
                </a:solidFill>
                <a:latin typeface="Arial"/>
                <a:cs typeface="Arial"/>
              </a:rPr>
              <a:t>sex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013456" y="4767169"/>
            <a:ext cx="1491755" cy="10941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87332"/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endParaRPr sz="2500">
              <a:latin typeface="Arial"/>
              <a:cs typeface="Arial"/>
            </a:endParaRPr>
          </a:p>
          <a:p>
            <a:r>
              <a:rPr sz="2305" spc="5" dirty="0">
                <a:latin typeface="Arial"/>
                <a:cs typeface="Arial"/>
              </a:rPr>
              <a:t>167070477</a:t>
            </a:r>
            <a:endParaRPr sz="2300">
              <a:latin typeface="Arial"/>
              <a:cs typeface="Arial"/>
            </a:endParaRPr>
          </a:p>
          <a:p>
            <a:r>
              <a:rPr sz="2305" spc="5" dirty="0">
                <a:latin typeface="Arial"/>
                <a:cs typeface="Arial"/>
              </a:rPr>
              <a:t>170064949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73722" y="5210051"/>
            <a:ext cx="19620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F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035625" y="5616422"/>
            <a:ext cx="26834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M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46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315" y="4705261"/>
            <a:ext cx="6350" cy="415896"/>
          </a:xfrm>
          <a:prstGeom prst="rect">
            <a:avLst/>
          </a:prstGeom>
        </p:spPr>
      </p:pic>
      <p:pic>
        <p:nvPicPr>
          <p:cNvPr id="46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315" y="5114807"/>
            <a:ext cx="6350" cy="822267"/>
          </a:xfrm>
          <a:prstGeom prst="rect">
            <a:avLst/>
          </a:prstGeom>
        </p:spPr>
      </p:pic>
      <p:pic>
        <p:nvPicPr>
          <p:cNvPr id="47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10" y="5521178"/>
            <a:ext cx="3125791" cy="6350"/>
          </a:xfrm>
          <a:prstGeom prst="rect">
            <a:avLst/>
          </a:prstGeom>
        </p:spPr>
      </p:pic>
      <p:pic>
        <p:nvPicPr>
          <p:cNvPr id="47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10" y="5114807"/>
            <a:ext cx="3125791" cy="6350"/>
          </a:xfrm>
          <a:prstGeom prst="rect">
            <a:avLst/>
          </a:prstGeom>
        </p:spPr>
      </p:pic>
      <p:pic>
        <p:nvPicPr>
          <p:cNvPr id="47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85" y="4705261"/>
            <a:ext cx="6350" cy="415896"/>
          </a:xfrm>
          <a:prstGeom prst="rect">
            <a:avLst/>
          </a:prstGeom>
        </p:spPr>
      </p:pic>
      <p:pic>
        <p:nvPicPr>
          <p:cNvPr id="47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85" y="5114807"/>
            <a:ext cx="6350" cy="822267"/>
          </a:xfrm>
          <a:prstGeom prst="rect">
            <a:avLst/>
          </a:prstGeom>
        </p:spPr>
      </p:pic>
      <p:pic>
        <p:nvPicPr>
          <p:cNvPr id="47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277" y="4705261"/>
            <a:ext cx="6350" cy="415896"/>
          </a:xfrm>
          <a:prstGeom prst="rect">
            <a:avLst/>
          </a:prstGeom>
        </p:spPr>
      </p:pic>
      <p:pic>
        <p:nvPicPr>
          <p:cNvPr id="47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277" y="5114807"/>
            <a:ext cx="6350" cy="822267"/>
          </a:xfrm>
          <a:prstGeom prst="rect">
            <a:avLst/>
          </a:prstGeom>
        </p:spPr>
      </p:pic>
      <p:pic>
        <p:nvPicPr>
          <p:cNvPr id="47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10" y="4708435"/>
            <a:ext cx="3125791" cy="6350"/>
          </a:xfrm>
          <a:prstGeom prst="rect">
            <a:avLst/>
          </a:prstGeom>
        </p:spPr>
      </p:pic>
      <p:pic>
        <p:nvPicPr>
          <p:cNvPr id="47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10" y="5927549"/>
            <a:ext cx="3125791" cy="6350"/>
          </a:xfrm>
          <a:prstGeom prst="rect">
            <a:avLst/>
          </a:prstGeom>
        </p:spPr>
      </p:pic>
      <p:sp>
        <p:nvSpPr>
          <p:cNvPr id="32" name="text 1">
            <a:extLst>
              <a:ext uri="{FF2B5EF4-FFF2-40B4-BE49-F238E27FC236}">
                <a16:creationId xmlns:a16="http://schemas.microsoft.com/office/drawing/2014/main" id="{4F7EC695-C622-41D0-8159-EFDC8D8B24B4}"/>
              </a:ext>
            </a:extLst>
          </p:cNvPr>
          <p:cNvSpPr txBox="1"/>
          <p:nvPr/>
        </p:nvSpPr>
        <p:spPr>
          <a:xfrm>
            <a:off x="358215" y="1795937"/>
            <a:ext cx="11643380" cy="3893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530" spc="5" dirty="0">
                <a:latin typeface="Arial"/>
                <a:cs typeface="Arial"/>
              </a:rPr>
              <a:t>Группирует строки по схожим значениям одной или нескольких переменных</a:t>
            </a:r>
            <a:r>
              <a:rPr sz="2530" spc="5" dirty="0">
                <a:latin typeface="Arial"/>
                <a:cs typeface="Arial"/>
              </a:rPr>
              <a:t>.</a:t>
            </a:r>
            <a:endParaRPr sz="2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0554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654652" y="2730550"/>
            <a:ext cx="2782813" cy="153888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0000" spc="5" dirty="0">
                <a:solidFill>
                  <a:srgbClr val="F3F3F3"/>
                </a:solidFill>
                <a:latin typeface="Arial"/>
                <a:cs typeface="Arial"/>
              </a:rPr>
              <a:t>dplyr</a:t>
            </a:r>
            <a:endParaRPr sz="10000">
              <a:latin typeface="Arial"/>
              <a:cs typeface="Arial"/>
            </a:endParaRPr>
          </a:p>
        </p:txBody>
      </p:sp>
      <p:pic>
        <p:nvPicPr>
          <p:cNvPr id="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966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bject 7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40" y="1747714"/>
            <a:ext cx="4015500" cy="5016148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683" y="1803514"/>
            <a:ext cx="3841481" cy="4838361"/>
          </a:xfrm>
          <a:prstGeom prst="rect">
            <a:avLst/>
          </a:prstGeom>
        </p:spPr>
      </p:pic>
      <p:pic>
        <p:nvPicPr>
          <p:cNvPr id="4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34" y="1797165"/>
            <a:ext cx="3854179" cy="4851059"/>
          </a:xfrm>
          <a:prstGeom prst="rect">
            <a:avLst/>
          </a:prstGeom>
        </p:spPr>
      </p:pic>
      <p:pic>
        <p:nvPicPr>
          <p:cNvPr id="4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892" y="2873575"/>
            <a:ext cx="1265631" cy="2978550"/>
          </a:xfrm>
          <a:prstGeom prst="rect">
            <a:avLst/>
          </a:prstGeom>
        </p:spPr>
      </p:pic>
      <p:pic>
        <p:nvPicPr>
          <p:cNvPr id="4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11" y="3390714"/>
            <a:ext cx="1780377" cy="1060727"/>
          </a:xfrm>
          <a:prstGeom prst="rect">
            <a:avLst/>
          </a:prstGeom>
        </p:spPr>
      </p:pic>
      <p:pic>
        <p:nvPicPr>
          <p:cNvPr id="4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679940" y="752663"/>
            <a:ext cx="4649671" cy="7140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40" spc="5" dirty="0">
                <a:latin typeface="Arial"/>
                <a:cs typeface="Arial"/>
              </a:rPr>
              <a:t>Самостоятельно</a:t>
            </a:r>
            <a:endParaRPr sz="4600" dirty="0">
              <a:latin typeface="Arial"/>
              <a:cs typeface="Arial"/>
            </a:endParaRPr>
          </a:p>
        </p:txBody>
      </p:sp>
      <p:pic>
        <p:nvPicPr>
          <p:cNvPr id="4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58" y="2823666"/>
            <a:ext cx="6229111" cy="3143625"/>
          </a:xfrm>
          <a:prstGeom prst="rect">
            <a:avLst/>
          </a:prstGeom>
        </p:spPr>
      </p:pic>
      <p:pic>
        <p:nvPicPr>
          <p:cNvPr id="4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581" y="241"/>
            <a:ext cx="9390991" cy="6857519"/>
          </a:xfrm>
          <a:prstGeom prst="rect">
            <a:avLst/>
          </a:prstGeom>
        </p:spPr>
      </p:pic>
      <p:pic>
        <p:nvPicPr>
          <p:cNvPr id="48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02" y="2874461"/>
            <a:ext cx="6064022" cy="2978537"/>
          </a:xfrm>
          <a:prstGeom prst="rect">
            <a:avLst/>
          </a:prstGeom>
        </p:spPr>
      </p:pic>
      <p:pic>
        <p:nvPicPr>
          <p:cNvPr id="48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450" y="3737705"/>
            <a:ext cx="2487285" cy="97267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943830" y="3922996"/>
            <a:ext cx="1913794" cy="5555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805" spc="5" dirty="0">
                <a:solidFill>
                  <a:srgbClr val="FFFFFF"/>
                </a:solidFill>
                <a:latin typeface="Arial"/>
                <a:cs typeface="Arial"/>
              </a:rPr>
              <a:t>Создайте </a:t>
            </a:r>
          </a:p>
          <a:p>
            <a:r>
              <a:rPr lang="ru-RU" sz="1805" spc="5" dirty="0">
                <a:solidFill>
                  <a:srgbClr val="FFFFFF"/>
                </a:solidFill>
                <a:latin typeface="Arial"/>
                <a:cs typeface="Arial"/>
              </a:rPr>
              <a:t>Пробную таблицу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08086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bject 7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1" y="241"/>
            <a:ext cx="9898955" cy="6857519"/>
          </a:xfrm>
          <a:prstGeom prst="rect">
            <a:avLst/>
          </a:prstGeom>
        </p:spPr>
      </p:pic>
      <p:pic>
        <p:nvPicPr>
          <p:cNvPr id="4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96" y="2171525"/>
            <a:ext cx="4993131" cy="2965838"/>
          </a:xfrm>
          <a:prstGeom prst="rect">
            <a:avLst/>
          </a:prstGeom>
        </p:spPr>
      </p:pic>
      <p:pic>
        <p:nvPicPr>
          <p:cNvPr id="4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502481" y="1738432"/>
            <a:ext cx="119680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pollution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4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09" y="2184488"/>
            <a:ext cx="3442722" cy="298260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791331" y="2357704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775513" y="2256111"/>
            <a:ext cx="192232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particle    amount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965999" y="2478345"/>
            <a:ext cx="432170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58134" y="2484250"/>
            <a:ext cx="555921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FFFFFF"/>
                </a:solidFill>
                <a:latin typeface="Arial"/>
                <a:cs typeface="Arial"/>
              </a:rPr>
              <a:t>(µg/m )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499789" y="2484249"/>
            <a:ext cx="64761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05601" y="2827571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927902" y="2827571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178764" y="2827571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05601" y="3233942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915203" y="3233942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178764" y="323394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607194" y="3646663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8927902" y="3646663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178764" y="3646663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607194" y="4053034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8915203" y="4053034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0178764" y="4053034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7645292" y="4459406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8927902" y="4459406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0115268" y="4459406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7645292" y="4872127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915203" y="4872127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0178764" y="487212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4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60" y="2178138"/>
            <a:ext cx="3455420" cy="299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422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bject 7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129" y="3536896"/>
            <a:ext cx="634956" cy="339370"/>
          </a:xfrm>
          <a:prstGeom prst="rect">
            <a:avLst/>
          </a:prstGeom>
        </p:spPr>
      </p:pic>
      <p:pic>
        <p:nvPicPr>
          <p:cNvPr id="4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87" y="3302009"/>
            <a:ext cx="1018037" cy="406372"/>
          </a:xfrm>
          <a:prstGeom prst="rect">
            <a:avLst/>
          </a:prstGeom>
        </p:spPr>
      </p:pic>
      <p:pic>
        <p:nvPicPr>
          <p:cNvPr id="4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124" y="3302009"/>
            <a:ext cx="1028279" cy="406372"/>
          </a:xfrm>
          <a:prstGeom prst="rect">
            <a:avLst/>
          </a:prstGeom>
        </p:spPr>
      </p:pic>
      <p:pic>
        <p:nvPicPr>
          <p:cNvPr id="4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04" y="3302009"/>
            <a:ext cx="1066776" cy="406372"/>
          </a:xfrm>
          <a:prstGeom prst="rect">
            <a:avLst/>
          </a:prstGeom>
        </p:spPr>
      </p:pic>
      <p:pic>
        <p:nvPicPr>
          <p:cNvPr id="5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87" y="3708381"/>
            <a:ext cx="1018037" cy="406372"/>
          </a:xfrm>
          <a:prstGeom prst="rect">
            <a:avLst/>
          </a:prstGeom>
        </p:spPr>
      </p:pic>
      <p:pic>
        <p:nvPicPr>
          <p:cNvPr id="5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124" y="3708381"/>
            <a:ext cx="1028279" cy="406372"/>
          </a:xfrm>
          <a:prstGeom prst="rect">
            <a:avLst/>
          </a:prstGeom>
        </p:spPr>
      </p:pic>
      <p:pic>
        <p:nvPicPr>
          <p:cNvPr id="5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04" y="3708381"/>
            <a:ext cx="1066776" cy="40637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905624" y="3411730"/>
            <a:ext cx="147027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mean      sum</a:t>
            </a:r>
            <a:endParaRPr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204162" y="3411729"/>
            <a:ext cx="136897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077061" y="3818101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42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035844" y="3818101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252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210511" y="3818101"/>
            <a:ext cx="1288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</a:t>
            </a:r>
            <a:endParaRPr>
              <a:latin typeface="Arial"/>
              <a:cs typeface="Arial"/>
            </a:endParaRPr>
          </a:p>
        </p:txBody>
      </p:sp>
      <p:pic>
        <p:nvPicPr>
          <p:cNvPr id="5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38" y="3295659"/>
            <a:ext cx="3125792" cy="825442"/>
          </a:xfrm>
          <a:prstGeom prst="rect">
            <a:avLst/>
          </a:prstGeom>
        </p:spPr>
      </p:pic>
      <p:pic>
        <p:nvPicPr>
          <p:cNvPr id="50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24" y="2216235"/>
            <a:ext cx="3442721" cy="2982603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2603745" y="2389452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587926" y="2287858"/>
            <a:ext cx="192232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particle    amount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778413" y="2510093"/>
            <a:ext cx="432170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870549" y="2515998"/>
            <a:ext cx="555921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FFFFFF"/>
                </a:solidFill>
                <a:latin typeface="Arial"/>
                <a:cs typeface="Arial"/>
              </a:rPr>
              <a:t>(µg/m )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312202" y="2515997"/>
            <a:ext cx="64761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318016" y="2859318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740316" y="2859318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991178" y="2859318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318015" y="3265690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727617" y="3265690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991178" y="3265690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419608" y="3678411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740316" y="3678411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4991178" y="3678411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419608" y="4084782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727617" y="4084782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4991178" y="408478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2457706" y="4491154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3740316" y="4491154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927683" y="4491154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2457706" y="4903875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3727617" y="4903875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4991178" y="490387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50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4" y="2209885"/>
            <a:ext cx="3455420" cy="2995303"/>
          </a:xfrm>
          <a:prstGeom prst="rect">
            <a:avLst/>
          </a:prstGeom>
        </p:spPr>
      </p:pic>
      <p:pic>
        <p:nvPicPr>
          <p:cNvPr id="50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84" y="5608278"/>
            <a:ext cx="11512833" cy="1109178"/>
          </a:xfrm>
          <a:prstGeom prst="rect">
            <a:avLst/>
          </a:prstGeom>
        </p:spPr>
      </p:pic>
      <p:pic>
        <p:nvPicPr>
          <p:cNvPr id="50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0" y="5605103"/>
            <a:ext cx="11519182" cy="1115528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470295" y="5774939"/>
            <a:ext cx="2014334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pollution  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470295" y="6238456"/>
            <a:ext cx="9533379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summarise(mean  =  mean(amount),  sum  =  sum(amount),  n  =  n())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77001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bject 7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5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87" y="3302009"/>
            <a:ext cx="1018037" cy="406372"/>
          </a:xfrm>
          <a:prstGeom prst="rect">
            <a:avLst/>
          </a:prstGeom>
        </p:spPr>
      </p:pic>
      <p:pic>
        <p:nvPicPr>
          <p:cNvPr id="5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124" y="3302009"/>
            <a:ext cx="1028279" cy="406372"/>
          </a:xfrm>
          <a:prstGeom prst="rect">
            <a:avLst/>
          </a:prstGeom>
        </p:spPr>
      </p:pic>
      <p:pic>
        <p:nvPicPr>
          <p:cNvPr id="5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04" y="3302009"/>
            <a:ext cx="1066776" cy="406372"/>
          </a:xfrm>
          <a:prstGeom prst="rect">
            <a:avLst/>
          </a:prstGeom>
        </p:spPr>
      </p:pic>
      <p:pic>
        <p:nvPicPr>
          <p:cNvPr id="5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87" y="3708381"/>
            <a:ext cx="1018037" cy="406372"/>
          </a:xfrm>
          <a:prstGeom prst="rect">
            <a:avLst/>
          </a:prstGeom>
        </p:spPr>
      </p:pic>
      <p:pic>
        <p:nvPicPr>
          <p:cNvPr id="5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124" y="3708381"/>
            <a:ext cx="1028279" cy="406372"/>
          </a:xfrm>
          <a:prstGeom prst="rect">
            <a:avLst/>
          </a:prstGeom>
        </p:spPr>
      </p:pic>
      <p:pic>
        <p:nvPicPr>
          <p:cNvPr id="5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04" y="3708381"/>
            <a:ext cx="1066776" cy="40637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905624" y="3411730"/>
            <a:ext cx="147027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mean      sum</a:t>
            </a:r>
            <a:endParaRPr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204162" y="3411729"/>
            <a:ext cx="136897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077061" y="3818101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42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035844" y="3818101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252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210511" y="3818101"/>
            <a:ext cx="1288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</a:t>
            </a:r>
            <a:endParaRPr>
              <a:latin typeface="Arial"/>
              <a:cs typeface="Arial"/>
            </a:endParaRPr>
          </a:p>
        </p:txBody>
      </p:sp>
      <p:pic>
        <p:nvPicPr>
          <p:cNvPr id="5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38" y="3295659"/>
            <a:ext cx="3125792" cy="825442"/>
          </a:xfrm>
          <a:prstGeom prst="rect">
            <a:avLst/>
          </a:prstGeom>
        </p:spPr>
      </p:pic>
      <p:pic>
        <p:nvPicPr>
          <p:cNvPr id="5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24" y="2216235"/>
            <a:ext cx="3442721" cy="2982603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2603745" y="2389452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587926" y="2287858"/>
            <a:ext cx="192232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particle    amount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778413" y="2510093"/>
            <a:ext cx="432170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870549" y="2515998"/>
            <a:ext cx="555921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FFFFFF"/>
                </a:solidFill>
                <a:latin typeface="Arial"/>
                <a:cs typeface="Arial"/>
              </a:rPr>
              <a:t>(µg/m )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312202" y="2515997"/>
            <a:ext cx="64761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318016" y="2859318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740316" y="2859318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991178" y="2859318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318015" y="3265690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727617" y="3265690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991178" y="3265690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419608" y="3678411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740316" y="3678411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4991178" y="3678411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419608" y="4084782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727617" y="4084782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4991178" y="408478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2457706" y="4491154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3740316" y="4491154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927683" y="4491154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2457706" y="4903875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3727617" y="4903875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4991178" y="490387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51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91" y="1963373"/>
            <a:ext cx="4107749" cy="348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742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object 7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5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24" y="4381433"/>
            <a:ext cx="1199097" cy="406372"/>
          </a:xfrm>
          <a:prstGeom prst="rect">
            <a:avLst/>
          </a:prstGeom>
        </p:spPr>
      </p:pic>
      <p:pic>
        <p:nvPicPr>
          <p:cNvPr id="5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21" y="4381433"/>
            <a:ext cx="1185010" cy="406372"/>
          </a:xfrm>
          <a:prstGeom prst="rect">
            <a:avLst/>
          </a:prstGeom>
        </p:spPr>
      </p:pic>
      <p:pic>
        <p:nvPicPr>
          <p:cNvPr id="5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31" y="4381433"/>
            <a:ext cx="1058613" cy="406372"/>
          </a:xfrm>
          <a:prstGeom prst="rect">
            <a:avLst/>
          </a:prstGeom>
        </p:spPr>
      </p:pic>
      <p:pic>
        <p:nvPicPr>
          <p:cNvPr id="5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24" y="4787804"/>
            <a:ext cx="1199097" cy="406372"/>
          </a:xfrm>
          <a:prstGeom prst="rect">
            <a:avLst/>
          </a:prstGeom>
        </p:spPr>
      </p:pic>
      <p:pic>
        <p:nvPicPr>
          <p:cNvPr id="5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21" y="4787804"/>
            <a:ext cx="1185010" cy="406372"/>
          </a:xfrm>
          <a:prstGeom prst="rect">
            <a:avLst/>
          </a:prstGeom>
        </p:spPr>
      </p:pic>
      <p:pic>
        <p:nvPicPr>
          <p:cNvPr id="5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31" y="4787804"/>
            <a:ext cx="1058613" cy="40637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57706" y="4491154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740316" y="4491154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927683" y="4491154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457706" y="4897525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727617" y="4897525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991178" y="489752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5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46" y="4375084"/>
            <a:ext cx="6350" cy="825442"/>
          </a:xfrm>
          <a:prstGeom prst="rect">
            <a:avLst/>
          </a:prstGeom>
        </p:spPr>
      </p:pic>
      <p:pic>
        <p:nvPicPr>
          <p:cNvPr id="5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656" y="4375084"/>
            <a:ext cx="6350" cy="825442"/>
          </a:xfrm>
          <a:prstGeom prst="rect">
            <a:avLst/>
          </a:prstGeom>
        </p:spPr>
      </p:pic>
      <p:pic>
        <p:nvPicPr>
          <p:cNvPr id="5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4" y="4784630"/>
            <a:ext cx="3455420" cy="6350"/>
          </a:xfrm>
          <a:prstGeom prst="rect">
            <a:avLst/>
          </a:prstGeom>
        </p:spPr>
      </p:pic>
      <p:pic>
        <p:nvPicPr>
          <p:cNvPr id="5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549" y="4375084"/>
            <a:ext cx="6350" cy="825442"/>
          </a:xfrm>
          <a:prstGeom prst="rect">
            <a:avLst/>
          </a:prstGeom>
        </p:spPr>
      </p:pic>
      <p:pic>
        <p:nvPicPr>
          <p:cNvPr id="53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269" y="4375084"/>
            <a:ext cx="6350" cy="825442"/>
          </a:xfrm>
          <a:prstGeom prst="rect">
            <a:avLst/>
          </a:prstGeom>
        </p:spPr>
      </p:pic>
      <p:pic>
        <p:nvPicPr>
          <p:cNvPr id="53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4" y="4378258"/>
            <a:ext cx="3455420" cy="6350"/>
          </a:xfrm>
          <a:prstGeom prst="rect">
            <a:avLst/>
          </a:prstGeom>
        </p:spPr>
      </p:pic>
      <p:pic>
        <p:nvPicPr>
          <p:cNvPr id="53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4" y="5191002"/>
            <a:ext cx="3455420" cy="6350"/>
          </a:xfrm>
          <a:prstGeom prst="rect">
            <a:avLst/>
          </a:prstGeom>
        </p:spPr>
      </p:pic>
      <p:pic>
        <p:nvPicPr>
          <p:cNvPr id="53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7" y="3300208"/>
            <a:ext cx="1018037" cy="406372"/>
          </a:xfrm>
          <a:prstGeom prst="rect">
            <a:avLst/>
          </a:prstGeom>
        </p:spPr>
      </p:pic>
      <p:pic>
        <p:nvPicPr>
          <p:cNvPr id="53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04" y="3300208"/>
            <a:ext cx="1028278" cy="406372"/>
          </a:xfrm>
          <a:prstGeom prst="rect">
            <a:avLst/>
          </a:prstGeom>
        </p:spPr>
      </p:pic>
      <p:pic>
        <p:nvPicPr>
          <p:cNvPr id="53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482" y="3300208"/>
            <a:ext cx="1066777" cy="406372"/>
          </a:xfrm>
          <a:prstGeom prst="rect">
            <a:avLst/>
          </a:prstGeom>
        </p:spPr>
      </p:pic>
      <p:pic>
        <p:nvPicPr>
          <p:cNvPr id="53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7" y="3706580"/>
            <a:ext cx="1018037" cy="406372"/>
          </a:xfrm>
          <a:prstGeom prst="rect">
            <a:avLst/>
          </a:prstGeom>
        </p:spPr>
      </p:pic>
      <p:pic>
        <p:nvPicPr>
          <p:cNvPr id="53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04" y="3706580"/>
            <a:ext cx="1028278" cy="406372"/>
          </a:xfrm>
          <a:prstGeom prst="rect">
            <a:avLst/>
          </a:prstGeom>
        </p:spPr>
      </p:pic>
      <p:pic>
        <p:nvPicPr>
          <p:cNvPr id="53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482" y="3706580"/>
            <a:ext cx="1066777" cy="40637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911973" y="3411730"/>
            <a:ext cx="147027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mean      sum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210512" y="3411729"/>
            <a:ext cx="136897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083411" y="3818101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42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042193" y="3818101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252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216861" y="3818101"/>
            <a:ext cx="1288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6</a:t>
            </a:r>
            <a:endParaRPr>
              <a:latin typeface="Arial"/>
              <a:cs typeface="Arial"/>
            </a:endParaRPr>
          </a:p>
        </p:txBody>
      </p:sp>
      <p:pic>
        <p:nvPicPr>
          <p:cNvPr id="54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818" y="3293860"/>
            <a:ext cx="3125791" cy="825442"/>
          </a:xfrm>
          <a:prstGeom prst="rect">
            <a:avLst/>
          </a:prstGeom>
        </p:spPr>
      </p:pic>
      <p:pic>
        <p:nvPicPr>
          <p:cNvPr id="54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91" y="1963373"/>
            <a:ext cx="4107749" cy="3486415"/>
          </a:xfrm>
          <a:prstGeom prst="rect">
            <a:avLst/>
          </a:prstGeom>
        </p:spPr>
      </p:pic>
      <p:pic>
        <p:nvPicPr>
          <p:cNvPr id="54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24" y="2222585"/>
            <a:ext cx="1199097" cy="533362"/>
          </a:xfrm>
          <a:prstGeom prst="rect">
            <a:avLst/>
          </a:prstGeom>
        </p:spPr>
      </p:pic>
      <p:pic>
        <p:nvPicPr>
          <p:cNvPr id="54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21" y="2222585"/>
            <a:ext cx="1185010" cy="533362"/>
          </a:xfrm>
          <a:prstGeom prst="rect">
            <a:avLst/>
          </a:prstGeom>
        </p:spPr>
      </p:pic>
      <p:pic>
        <p:nvPicPr>
          <p:cNvPr id="54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31" y="2222585"/>
            <a:ext cx="1058613" cy="533362"/>
          </a:xfrm>
          <a:prstGeom prst="rect">
            <a:avLst/>
          </a:prstGeom>
        </p:spPr>
      </p:pic>
      <p:pic>
        <p:nvPicPr>
          <p:cNvPr id="54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24" y="2755947"/>
            <a:ext cx="1199097" cy="406372"/>
          </a:xfrm>
          <a:prstGeom prst="rect">
            <a:avLst/>
          </a:prstGeom>
        </p:spPr>
      </p:pic>
      <p:pic>
        <p:nvPicPr>
          <p:cNvPr id="54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21" y="2755947"/>
            <a:ext cx="1185010" cy="406372"/>
          </a:xfrm>
          <a:prstGeom prst="rect">
            <a:avLst/>
          </a:prstGeom>
        </p:spPr>
      </p:pic>
      <p:pic>
        <p:nvPicPr>
          <p:cNvPr id="54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31" y="2755947"/>
            <a:ext cx="1058613" cy="406372"/>
          </a:xfrm>
          <a:prstGeom prst="rect">
            <a:avLst/>
          </a:prstGeom>
        </p:spPr>
      </p:pic>
      <p:pic>
        <p:nvPicPr>
          <p:cNvPr id="5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24" y="3162319"/>
            <a:ext cx="1199097" cy="406372"/>
          </a:xfrm>
          <a:prstGeom prst="rect">
            <a:avLst/>
          </a:prstGeom>
        </p:spPr>
      </p:pic>
      <p:pic>
        <p:nvPicPr>
          <p:cNvPr id="54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21" y="3162319"/>
            <a:ext cx="1185010" cy="406372"/>
          </a:xfrm>
          <a:prstGeom prst="rect">
            <a:avLst/>
          </a:prstGeom>
        </p:spPr>
      </p:pic>
      <p:pic>
        <p:nvPicPr>
          <p:cNvPr id="55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31" y="3162319"/>
            <a:ext cx="1058613" cy="406372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2603745" y="2395801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587926" y="2294208"/>
            <a:ext cx="192232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particle    amount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3778413" y="2516442"/>
            <a:ext cx="432170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4870549" y="2522347"/>
            <a:ext cx="555921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FFFFFF"/>
                </a:solidFill>
                <a:latin typeface="Arial"/>
                <a:cs typeface="Arial"/>
              </a:rPr>
              <a:t>(µg/m )</a:t>
            </a:r>
            <a:endParaRPr sz="13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5312202" y="2522346"/>
            <a:ext cx="64761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318015" y="2865668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740316" y="2865668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4991178" y="2865668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318015" y="3272040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727617" y="3272040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4991178" y="3272040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pic>
        <p:nvPicPr>
          <p:cNvPr id="55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4" y="2216235"/>
            <a:ext cx="3455420" cy="2165198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419608" y="3678411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3740316" y="3678411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991178" y="3678411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2419608" y="4084782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3727617" y="4084782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4991178" y="408478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pic>
        <p:nvPicPr>
          <p:cNvPr id="5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46" y="3562341"/>
            <a:ext cx="6350" cy="825442"/>
          </a:xfrm>
          <a:prstGeom prst="rect">
            <a:avLst/>
          </a:prstGeom>
        </p:spPr>
      </p:pic>
      <p:pic>
        <p:nvPicPr>
          <p:cNvPr id="5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656" y="3562341"/>
            <a:ext cx="6350" cy="825442"/>
          </a:xfrm>
          <a:prstGeom prst="rect">
            <a:avLst/>
          </a:prstGeom>
        </p:spPr>
      </p:pic>
      <p:pic>
        <p:nvPicPr>
          <p:cNvPr id="5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4" y="3971887"/>
            <a:ext cx="3455420" cy="6350"/>
          </a:xfrm>
          <a:prstGeom prst="rect">
            <a:avLst/>
          </a:prstGeom>
        </p:spPr>
      </p:pic>
      <p:pic>
        <p:nvPicPr>
          <p:cNvPr id="55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549" y="3562341"/>
            <a:ext cx="6350" cy="825442"/>
          </a:xfrm>
          <a:prstGeom prst="rect">
            <a:avLst/>
          </a:prstGeom>
        </p:spPr>
      </p:pic>
      <p:pic>
        <p:nvPicPr>
          <p:cNvPr id="55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269" y="3562341"/>
            <a:ext cx="6350" cy="825442"/>
          </a:xfrm>
          <a:prstGeom prst="rect">
            <a:avLst/>
          </a:prstGeom>
        </p:spPr>
      </p:pic>
      <p:pic>
        <p:nvPicPr>
          <p:cNvPr id="55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4" y="3565516"/>
            <a:ext cx="3455420" cy="6350"/>
          </a:xfrm>
          <a:prstGeom prst="rect">
            <a:avLst/>
          </a:prstGeom>
        </p:spPr>
      </p:pic>
      <p:pic>
        <p:nvPicPr>
          <p:cNvPr id="55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4" y="4378258"/>
            <a:ext cx="3455420" cy="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581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8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5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6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7" y="3225815"/>
            <a:ext cx="1018037" cy="406372"/>
          </a:xfrm>
          <a:prstGeom prst="rect">
            <a:avLst/>
          </a:prstGeom>
        </p:spPr>
      </p:pic>
      <p:pic>
        <p:nvPicPr>
          <p:cNvPr id="56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04" y="3225815"/>
            <a:ext cx="1028278" cy="406372"/>
          </a:xfrm>
          <a:prstGeom prst="rect">
            <a:avLst/>
          </a:prstGeom>
        </p:spPr>
      </p:pic>
      <p:pic>
        <p:nvPicPr>
          <p:cNvPr id="56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482" y="3225815"/>
            <a:ext cx="1066777" cy="40637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988167" y="3335535"/>
            <a:ext cx="451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19.0</a:t>
            </a:r>
            <a:endParaRPr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105689" y="333553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38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216861" y="3335535"/>
            <a:ext cx="1288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pic>
        <p:nvPicPr>
          <p:cNvPr id="56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029" y="3219465"/>
            <a:ext cx="6350" cy="419070"/>
          </a:xfrm>
          <a:prstGeom prst="rect">
            <a:avLst/>
          </a:prstGeom>
        </p:spPr>
      </p:pic>
      <p:pic>
        <p:nvPicPr>
          <p:cNvPr id="56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306" y="3219465"/>
            <a:ext cx="6350" cy="419070"/>
          </a:xfrm>
          <a:prstGeom prst="rect">
            <a:avLst/>
          </a:prstGeom>
        </p:spPr>
      </p:pic>
      <p:pic>
        <p:nvPicPr>
          <p:cNvPr id="56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993" y="3219465"/>
            <a:ext cx="6350" cy="419070"/>
          </a:xfrm>
          <a:prstGeom prst="rect">
            <a:avLst/>
          </a:prstGeom>
        </p:spPr>
      </p:pic>
      <p:pic>
        <p:nvPicPr>
          <p:cNvPr id="5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084" y="3219465"/>
            <a:ext cx="6350" cy="419070"/>
          </a:xfrm>
          <a:prstGeom prst="rect">
            <a:avLst/>
          </a:prstGeom>
        </p:spPr>
      </p:pic>
      <p:pic>
        <p:nvPicPr>
          <p:cNvPr id="5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818" y="3222639"/>
            <a:ext cx="3125791" cy="6350"/>
          </a:xfrm>
          <a:prstGeom prst="rect">
            <a:avLst/>
          </a:prstGeom>
        </p:spPr>
      </p:pic>
      <p:pic>
        <p:nvPicPr>
          <p:cNvPr id="5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818" y="3629011"/>
            <a:ext cx="3125791" cy="6350"/>
          </a:xfrm>
          <a:prstGeom prst="rect">
            <a:avLst/>
          </a:prstGeom>
        </p:spPr>
      </p:pic>
      <p:pic>
        <p:nvPicPr>
          <p:cNvPr id="5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7" y="1263802"/>
            <a:ext cx="1018037" cy="406372"/>
          </a:xfrm>
          <a:prstGeom prst="rect">
            <a:avLst/>
          </a:prstGeom>
        </p:spPr>
      </p:pic>
      <p:pic>
        <p:nvPicPr>
          <p:cNvPr id="5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04" y="1263802"/>
            <a:ext cx="1028278" cy="406372"/>
          </a:xfrm>
          <a:prstGeom prst="rect">
            <a:avLst/>
          </a:prstGeom>
        </p:spPr>
      </p:pic>
      <p:pic>
        <p:nvPicPr>
          <p:cNvPr id="57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482" y="1263802"/>
            <a:ext cx="1066777" cy="406372"/>
          </a:xfrm>
          <a:prstGeom prst="rect">
            <a:avLst/>
          </a:prstGeom>
        </p:spPr>
      </p:pic>
      <p:pic>
        <p:nvPicPr>
          <p:cNvPr id="57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7" y="1670174"/>
            <a:ext cx="1018037" cy="406372"/>
          </a:xfrm>
          <a:prstGeom prst="rect">
            <a:avLst/>
          </a:prstGeom>
        </p:spPr>
      </p:pic>
      <p:pic>
        <p:nvPicPr>
          <p:cNvPr id="57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04" y="1670174"/>
            <a:ext cx="1028278" cy="406372"/>
          </a:xfrm>
          <a:prstGeom prst="rect">
            <a:avLst/>
          </a:prstGeom>
        </p:spPr>
      </p:pic>
      <p:pic>
        <p:nvPicPr>
          <p:cNvPr id="57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482" y="1670174"/>
            <a:ext cx="1066777" cy="40637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911973" y="1373523"/>
            <a:ext cx="147027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mean      sum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210512" y="1373522"/>
            <a:ext cx="136897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988167" y="1779894"/>
            <a:ext cx="451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18.5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105689" y="1779894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37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216861" y="1779894"/>
            <a:ext cx="1288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pic>
        <p:nvPicPr>
          <p:cNvPr id="5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818" y="1257453"/>
            <a:ext cx="3125791" cy="825442"/>
          </a:xfrm>
          <a:prstGeom prst="rect">
            <a:avLst/>
          </a:prstGeom>
        </p:spPr>
      </p:pic>
      <p:pic>
        <p:nvPicPr>
          <p:cNvPr id="5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7" y="4582188"/>
            <a:ext cx="1018037" cy="406372"/>
          </a:xfrm>
          <a:prstGeom prst="rect">
            <a:avLst/>
          </a:prstGeom>
        </p:spPr>
      </p:pic>
      <p:pic>
        <p:nvPicPr>
          <p:cNvPr id="5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04" y="4582188"/>
            <a:ext cx="1028278" cy="406372"/>
          </a:xfrm>
          <a:prstGeom prst="rect">
            <a:avLst/>
          </a:prstGeom>
        </p:spPr>
      </p:pic>
      <p:pic>
        <p:nvPicPr>
          <p:cNvPr id="5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482" y="4582188"/>
            <a:ext cx="1066777" cy="406372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988167" y="4694340"/>
            <a:ext cx="451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88.5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042193" y="4694340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177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216861" y="4694340"/>
            <a:ext cx="1288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pic>
        <p:nvPicPr>
          <p:cNvPr id="57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029" y="4575839"/>
            <a:ext cx="6350" cy="419070"/>
          </a:xfrm>
          <a:prstGeom prst="rect">
            <a:avLst/>
          </a:prstGeom>
        </p:spPr>
      </p:pic>
      <p:pic>
        <p:nvPicPr>
          <p:cNvPr id="58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306" y="4575839"/>
            <a:ext cx="6350" cy="419070"/>
          </a:xfrm>
          <a:prstGeom prst="rect">
            <a:avLst/>
          </a:prstGeom>
        </p:spPr>
      </p:pic>
      <p:pic>
        <p:nvPicPr>
          <p:cNvPr id="58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993" y="4575839"/>
            <a:ext cx="6350" cy="419070"/>
          </a:xfrm>
          <a:prstGeom prst="rect">
            <a:avLst/>
          </a:prstGeom>
        </p:spPr>
      </p:pic>
      <p:pic>
        <p:nvPicPr>
          <p:cNvPr id="58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084" y="4575839"/>
            <a:ext cx="6350" cy="419070"/>
          </a:xfrm>
          <a:prstGeom prst="rect">
            <a:avLst/>
          </a:prstGeom>
        </p:spPr>
      </p:pic>
      <p:pic>
        <p:nvPicPr>
          <p:cNvPr id="58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818" y="4579013"/>
            <a:ext cx="3125791" cy="6350"/>
          </a:xfrm>
          <a:prstGeom prst="rect">
            <a:avLst/>
          </a:prstGeom>
        </p:spPr>
      </p:pic>
      <p:pic>
        <p:nvPicPr>
          <p:cNvPr id="58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818" y="4985385"/>
            <a:ext cx="3125791" cy="6350"/>
          </a:xfrm>
          <a:prstGeom prst="rect">
            <a:avLst/>
          </a:prstGeom>
        </p:spPr>
      </p:pic>
      <p:pic>
        <p:nvPicPr>
          <p:cNvPr id="58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58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24" y="4381433"/>
            <a:ext cx="1199097" cy="406372"/>
          </a:xfrm>
          <a:prstGeom prst="rect">
            <a:avLst/>
          </a:prstGeom>
        </p:spPr>
      </p:pic>
      <p:pic>
        <p:nvPicPr>
          <p:cNvPr id="58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21" y="4381433"/>
            <a:ext cx="1185010" cy="406372"/>
          </a:xfrm>
          <a:prstGeom prst="rect">
            <a:avLst/>
          </a:prstGeom>
        </p:spPr>
      </p:pic>
      <p:pic>
        <p:nvPicPr>
          <p:cNvPr id="58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31" y="4381433"/>
            <a:ext cx="1058613" cy="406372"/>
          </a:xfrm>
          <a:prstGeom prst="rect">
            <a:avLst/>
          </a:prstGeom>
        </p:spPr>
      </p:pic>
      <p:pic>
        <p:nvPicPr>
          <p:cNvPr id="58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24" y="4787804"/>
            <a:ext cx="1199097" cy="406372"/>
          </a:xfrm>
          <a:prstGeom prst="rect">
            <a:avLst/>
          </a:prstGeom>
        </p:spPr>
      </p:pic>
      <p:pic>
        <p:nvPicPr>
          <p:cNvPr id="59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21" y="4787804"/>
            <a:ext cx="1185010" cy="406372"/>
          </a:xfrm>
          <a:prstGeom prst="rect">
            <a:avLst/>
          </a:prstGeom>
        </p:spPr>
      </p:pic>
      <p:pic>
        <p:nvPicPr>
          <p:cNvPr id="59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31" y="4787804"/>
            <a:ext cx="1058613" cy="406372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2457706" y="4491154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740316" y="4491154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927683" y="4491154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457706" y="4897525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727617" y="4897525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4991178" y="489752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59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46" y="4375084"/>
            <a:ext cx="6350" cy="825442"/>
          </a:xfrm>
          <a:prstGeom prst="rect">
            <a:avLst/>
          </a:prstGeom>
        </p:spPr>
      </p:pic>
      <p:pic>
        <p:nvPicPr>
          <p:cNvPr id="59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656" y="4375084"/>
            <a:ext cx="6350" cy="825442"/>
          </a:xfrm>
          <a:prstGeom prst="rect">
            <a:avLst/>
          </a:prstGeom>
        </p:spPr>
      </p:pic>
      <p:pic>
        <p:nvPicPr>
          <p:cNvPr id="59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4" y="4784630"/>
            <a:ext cx="3455420" cy="6350"/>
          </a:xfrm>
          <a:prstGeom prst="rect">
            <a:avLst/>
          </a:prstGeom>
        </p:spPr>
      </p:pic>
      <p:pic>
        <p:nvPicPr>
          <p:cNvPr id="59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549" y="4375084"/>
            <a:ext cx="6350" cy="825442"/>
          </a:xfrm>
          <a:prstGeom prst="rect">
            <a:avLst/>
          </a:prstGeom>
        </p:spPr>
      </p:pic>
      <p:pic>
        <p:nvPicPr>
          <p:cNvPr id="59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269" y="4375084"/>
            <a:ext cx="6350" cy="825442"/>
          </a:xfrm>
          <a:prstGeom prst="rect">
            <a:avLst/>
          </a:prstGeom>
        </p:spPr>
      </p:pic>
      <p:pic>
        <p:nvPicPr>
          <p:cNvPr id="59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4" y="4378258"/>
            <a:ext cx="3455420" cy="6350"/>
          </a:xfrm>
          <a:prstGeom prst="rect">
            <a:avLst/>
          </a:prstGeom>
        </p:spPr>
      </p:pic>
      <p:pic>
        <p:nvPicPr>
          <p:cNvPr id="59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4" y="5191002"/>
            <a:ext cx="3455420" cy="6350"/>
          </a:xfrm>
          <a:prstGeom prst="rect">
            <a:avLst/>
          </a:prstGeom>
        </p:spPr>
      </p:pic>
      <p:pic>
        <p:nvPicPr>
          <p:cNvPr id="59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24" y="997121"/>
            <a:ext cx="1199097" cy="533362"/>
          </a:xfrm>
          <a:prstGeom prst="rect">
            <a:avLst/>
          </a:prstGeom>
        </p:spPr>
      </p:pic>
      <p:pic>
        <p:nvPicPr>
          <p:cNvPr id="60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21" y="997121"/>
            <a:ext cx="1185010" cy="533362"/>
          </a:xfrm>
          <a:prstGeom prst="rect">
            <a:avLst/>
          </a:prstGeom>
        </p:spPr>
      </p:pic>
      <p:pic>
        <p:nvPicPr>
          <p:cNvPr id="60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31" y="997121"/>
            <a:ext cx="1058613" cy="533362"/>
          </a:xfrm>
          <a:prstGeom prst="rect">
            <a:avLst/>
          </a:prstGeom>
        </p:spPr>
      </p:pic>
      <p:pic>
        <p:nvPicPr>
          <p:cNvPr id="60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24" y="1530483"/>
            <a:ext cx="1199097" cy="406372"/>
          </a:xfrm>
          <a:prstGeom prst="rect">
            <a:avLst/>
          </a:prstGeom>
        </p:spPr>
      </p:pic>
      <p:pic>
        <p:nvPicPr>
          <p:cNvPr id="60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21" y="1530483"/>
            <a:ext cx="1185010" cy="406372"/>
          </a:xfrm>
          <a:prstGeom prst="rect">
            <a:avLst/>
          </a:prstGeom>
        </p:spPr>
      </p:pic>
      <p:pic>
        <p:nvPicPr>
          <p:cNvPr id="60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31" y="1530483"/>
            <a:ext cx="1058613" cy="406372"/>
          </a:xfrm>
          <a:prstGeom prst="rect">
            <a:avLst/>
          </a:prstGeom>
        </p:spPr>
      </p:pic>
      <p:pic>
        <p:nvPicPr>
          <p:cNvPr id="60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24" y="1936855"/>
            <a:ext cx="1199097" cy="406372"/>
          </a:xfrm>
          <a:prstGeom prst="rect">
            <a:avLst/>
          </a:prstGeom>
        </p:spPr>
      </p:pic>
      <p:pic>
        <p:nvPicPr>
          <p:cNvPr id="60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21" y="1936855"/>
            <a:ext cx="1185010" cy="406372"/>
          </a:xfrm>
          <a:prstGeom prst="rect">
            <a:avLst/>
          </a:prstGeom>
        </p:spPr>
      </p:pic>
      <p:pic>
        <p:nvPicPr>
          <p:cNvPr id="60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31" y="1936855"/>
            <a:ext cx="1058613" cy="406372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603745" y="1170337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3587926" y="1068744"/>
            <a:ext cx="192232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particle    amount</a:t>
            </a:r>
            <a:endParaRPr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3778413" y="1290978"/>
            <a:ext cx="432170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4870549" y="1296883"/>
            <a:ext cx="555921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FFFFFF"/>
                </a:solidFill>
                <a:latin typeface="Arial"/>
                <a:cs typeface="Arial"/>
              </a:rPr>
              <a:t>(µg/m )</a:t>
            </a:r>
            <a:endParaRPr sz="13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5312202" y="1296883"/>
            <a:ext cx="64761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2318016" y="1640204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3740316" y="1640204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991178" y="1640204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2318016" y="2046576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3727617" y="2046576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4991178" y="2046576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pic>
        <p:nvPicPr>
          <p:cNvPr id="60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4" y="990772"/>
            <a:ext cx="3455420" cy="1358804"/>
          </a:xfrm>
          <a:prstGeom prst="rect">
            <a:avLst/>
          </a:prstGeom>
        </p:spPr>
      </p:pic>
      <p:pic>
        <p:nvPicPr>
          <p:cNvPr id="60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24" y="2946434"/>
            <a:ext cx="1199097" cy="406372"/>
          </a:xfrm>
          <a:prstGeom prst="rect">
            <a:avLst/>
          </a:prstGeom>
        </p:spPr>
      </p:pic>
      <p:pic>
        <p:nvPicPr>
          <p:cNvPr id="61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21" y="2946434"/>
            <a:ext cx="1185010" cy="406372"/>
          </a:xfrm>
          <a:prstGeom prst="rect">
            <a:avLst/>
          </a:prstGeom>
        </p:spPr>
      </p:pic>
      <p:pic>
        <p:nvPicPr>
          <p:cNvPr id="61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31" y="2946434"/>
            <a:ext cx="1058613" cy="406372"/>
          </a:xfrm>
          <a:prstGeom prst="rect">
            <a:avLst/>
          </a:prstGeom>
        </p:spPr>
      </p:pic>
      <p:pic>
        <p:nvPicPr>
          <p:cNvPr id="61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24" y="3352805"/>
            <a:ext cx="1199097" cy="406372"/>
          </a:xfrm>
          <a:prstGeom prst="rect">
            <a:avLst/>
          </a:prstGeom>
        </p:spPr>
      </p:pic>
      <p:pic>
        <p:nvPicPr>
          <p:cNvPr id="61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21" y="3352805"/>
            <a:ext cx="1185010" cy="406372"/>
          </a:xfrm>
          <a:prstGeom prst="rect">
            <a:avLst/>
          </a:prstGeom>
        </p:spPr>
      </p:pic>
      <p:pic>
        <p:nvPicPr>
          <p:cNvPr id="61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31" y="3352805"/>
            <a:ext cx="1058613" cy="406372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2419608" y="3056154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3740316" y="3056154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64" name="text 1"/>
          <p:cNvSpPr txBox="1"/>
          <p:nvPr/>
        </p:nvSpPr>
        <p:spPr>
          <a:xfrm>
            <a:off x="4991178" y="3056154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65" name="text 1"/>
          <p:cNvSpPr txBox="1"/>
          <p:nvPr/>
        </p:nvSpPr>
        <p:spPr>
          <a:xfrm>
            <a:off x="2419608" y="3462526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66" name="text 1"/>
          <p:cNvSpPr txBox="1"/>
          <p:nvPr/>
        </p:nvSpPr>
        <p:spPr>
          <a:xfrm>
            <a:off x="3727617" y="3462526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4991178" y="3462526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pic>
        <p:nvPicPr>
          <p:cNvPr id="61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46" y="2940085"/>
            <a:ext cx="6350" cy="825442"/>
          </a:xfrm>
          <a:prstGeom prst="rect">
            <a:avLst/>
          </a:prstGeom>
        </p:spPr>
      </p:pic>
      <p:pic>
        <p:nvPicPr>
          <p:cNvPr id="61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656" y="2940085"/>
            <a:ext cx="6350" cy="825442"/>
          </a:xfrm>
          <a:prstGeom prst="rect">
            <a:avLst/>
          </a:prstGeom>
        </p:spPr>
      </p:pic>
      <p:pic>
        <p:nvPicPr>
          <p:cNvPr id="61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4" y="3349631"/>
            <a:ext cx="3455420" cy="6350"/>
          </a:xfrm>
          <a:prstGeom prst="rect">
            <a:avLst/>
          </a:prstGeom>
        </p:spPr>
      </p:pic>
      <p:pic>
        <p:nvPicPr>
          <p:cNvPr id="61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549" y="2940085"/>
            <a:ext cx="6350" cy="825442"/>
          </a:xfrm>
          <a:prstGeom prst="rect">
            <a:avLst/>
          </a:prstGeom>
        </p:spPr>
      </p:pic>
      <p:pic>
        <p:nvPicPr>
          <p:cNvPr id="61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269" y="2940085"/>
            <a:ext cx="6350" cy="825442"/>
          </a:xfrm>
          <a:prstGeom prst="rect">
            <a:avLst/>
          </a:prstGeom>
        </p:spPr>
      </p:pic>
      <p:pic>
        <p:nvPicPr>
          <p:cNvPr id="62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4" y="2943259"/>
            <a:ext cx="3455420" cy="6350"/>
          </a:xfrm>
          <a:prstGeom prst="rect">
            <a:avLst/>
          </a:prstGeom>
        </p:spPr>
      </p:pic>
      <p:pic>
        <p:nvPicPr>
          <p:cNvPr id="62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4" y="3756002"/>
            <a:ext cx="3455420" cy="6350"/>
          </a:xfrm>
          <a:prstGeom prst="rect">
            <a:avLst/>
          </a:prstGeom>
        </p:spPr>
      </p:pic>
      <p:pic>
        <p:nvPicPr>
          <p:cNvPr id="62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91" y="4097332"/>
            <a:ext cx="4107749" cy="1352455"/>
          </a:xfrm>
          <a:prstGeom prst="rect">
            <a:avLst/>
          </a:prstGeom>
        </p:spPr>
      </p:pic>
      <p:pic>
        <p:nvPicPr>
          <p:cNvPr id="623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91" y="2676578"/>
            <a:ext cx="4107749" cy="1352455"/>
          </a:xfrm>
          <a:prstGeom prst="rect">
            <a:avLst/>
          </a:prstGeom>
        </p:spPr>
      </p:pic>
      <p:pic>
        <p:nvPicPr>
          <p:cNvPr id="624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91" y="732069"/>
            <a:ext cx="4107749" cy="1876209"/>
          </a:xfrm>
          <a:prstGeom prst="rect">
            <a:avLst/>
          </a:prstGeom>
        </p:spPr>
      </p:pic>
      <p:pic>
        <p:nvPicPr>
          <p:cNvPr id="62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129" y="1500488"/>
            <a:ext cx="634956" cy="339371"/>
          </a:xfrm>
          <a:prstGeom prst="rect">
            <a:avLst/>
          </a:prstGeom>
        </p:spPr>
      </p:pic>
      <p:pic>
        <p:nvPicPr>
          <p:cNvPr id="626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16" y="3183120"/>
            <a:ext cx="634956" cy="339371"/>
          </a:xfrm>
          <a:prstGeom prst="rect">
            <a:avLst/>
          </a:prstGeom>
        </p:spPr>
      </p:pic>
      <p:pic>
        <p:nvPicPr>
          <p:cNvPr id="627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16" y="4615689"/>
            <a:ext cx="634956" cy="339370"/>
          </a:xfrm>
          <a:prstGeom prst="rect">
            <a:avLst/>
          </a:prstGeom>
        </p:spPr>
      </p:pic>
      <p:sp>
        <p:nvSpPr>
          <p:cNvPr id="68" name="text 1"/>
          <p:cNvSpPr txBox="1"/>
          <p:nvPr/>
        </p:nvSpPr>
        <p:spPr>
          <a:xfrm>
            <a:off x="2686290" y="5775161"/>
            <a:ext cx="6828151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609" spc="5" dirty="0">
                <a:latin typeface="Arial"/>
                <a:cs typeface="Arial"/>
              </a:rPr>
              <a:t>group_by() + summarise()</a:t>
            </a:r>
            <a:endParaRPr sz="4600">
              <a:latin typeface="Arial"/>
              <a:cs typeface="Arial"/>
            </a:endParaRPr>
          </a:p>
        </p:txBody>
      </p:sp>
      <p:pic>
        <p:nvPicPr>
          <p:cNvPr id="628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87" y="1263802"/>
            <a:ext cx="1018037" cy="406372"/>
          </a:xfrm>
          <a:prstGeom prst="rect">
            <a:avLst/>
          </a:prstGeom>
        </p:spPr>
      </p:pic>
      <p:pic>
        <p:nvPicPr>
          <p:cNvPr id="629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124" y="1263802"/>
            <a:ext cx="1028279" cy="406372"/>
          </a:xfrm>
          <a:prstGeom prst="rect">
            <a:avLst/>
          </a:prstGeom>
        </p:spPr>
      </p:pic>
      <p:pic>
        <p:nvPicPr>
          <p:cNvPr id="63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04" y="1263802"/>
            <a:ext cx="1066776" cy="406372"/>
          </a:xfrm>
          <a:prstGeom prst="rect">
            <a:avLst/>
          </a:prstGeom>
        </p:spPr>
      </p:pic>
      <p:pic>
        <p:nvPicPr>
          <p:cNvPr id="631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87" y="1670174"/>
            <a:ext cx="1018037" cy="406372"/>
          </a:xfrm>
          <a:prstGeom prst="rect">
            <a:avLst/>
          </a:prstGeom>
        </p:spPr>
      </p:pic>
      <p:pic>
        <p:nvPicPr>
          <p:cNvPr id="632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124" y="1670174"/>
            <a:ext cx="1028279" cy="406372"/>
          </a:xfrm>
          <a:prstGeom prst="rect">
            <a:avLst/>
          </a:prstGeom>
        </p:spPr>
      </p:pic>
      <p:pic>
        <p:nvPicPr>
          <p:cNvPr id="6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04" y="1670174"/>
            <a:ext cx="1066776" cy="406372"/>
          </a:xfrm>
          <a:prstGeom prst="rect">
            <a:avLst/>
          </a:prstGeom>
        </p:spPr>
      </p:pic>
      <p:sp>
        <p:nvSpPr>
          <p:cNvPr id="69" name="text 1"/>
          <p:cNvSpPr txBox="1"/>
          <p:nvPr/>
        </p:nvSpPr>
        <p:spPr>
          <a:xfrm>
            <a:off x="7905624" y="1373523"/>
            <a:ext cx="147027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mean      sum</a:t>
            </a:r>
            <a:endParaRPr>
              <a:latin typeface="Arial"/>
              <a:cs typeface="Arial"/>
            </a:endParaRPr>
          </a:p>
        </p:txBody>
      </p:sp>
      <p:sp>
        <p:nvSpPr>
          <p:cNvPr id="70" name="text 1"/>
          <p:cNvSpPr txBox="1"/>
          <p:nvPr/>
        </p:nvSpPr>
        <p:spPr>
          <a:xfrm>
            <a:off x="10204162" y="1373522"/>
            <a:ext cx="136897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71" name="text 1"/>
          <p:cNvSpPr txBox="1"/>
          <p:nvPr/>
        </p:nvSpPr>
        <p:spPr>
          <a:xfrm>
            <a:off x="7981818" y="1779894"/>
            <a:ext cx="451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18.5</a:t>
            </a:r>
            <a:endParaRPr>
              <a:latin typeface="Arial"/>
              <a:cs typeface="Arial"/>
            </a:endParaRPr>
          </a:p>
        </p:txBody>
      </p:sp>
      <p:sp>
        <p:nvSpPr>
          <p:cNvPr id="72" name="text 1"/>
          <p:cNvSpPr txBox="1"/>
          <p:nvPr/>
        </p:nvSpPr>
        <p:spPr>
          <a:xfrm>
            <a:off x="9099339" y="1779894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37</a:t>
            </a:r>
            <a:endParaRPr>
              <a:latin typeface="Arial"/>
              <a:cs typeface="Arial"/>
            </a:endParaRPr>
          </a:p>
        </p:txBody>
      </p:sp>
      <p:sp>
        <p:nvSpPr>
          <p:cNvPr id="73" name="text 1"/>
          <p:cNvSpPr txBox="1"/>
          <p:nvPr/>
        </p:nvSpPr>
        <p:spPr>
          <a:xfrm>
            <a:off x="10210511" y="1779894"/>
            <a:ext cx="1288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pic>
        <p:nvPicPr>
          <p:cNvPr id="634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38" y="1257453"/>
            <a:ext cx="3125792" cy="825442"/>
          </a:xfrm>
          <a:prstGeom prst="rect">
            <a:avLst/>
          </a:prstGeom>
        </p:spPr>
      </p:pic>
      <p:pic>
        <p:nvPicPr>
          <p:cNvPr id="635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87" y="4584619"/>
            <a:ext cx="1018037" cy="406372"/>
          </a:xfrm>
          <a:prstGeom prst="rect">
            <a:avLst/>
          </a:prstGeom>
        </p:spPr>
      </p:pic>
      <p:pic>
        <p:nvPicPr>
          <p:cNvPr id="636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124" y="4584619"/>
            <a:ext cx="1028279" cy="406372"/>
          </a:xfrm>
          <a:prstGeom prst="rect">
            <a:avLst/>
          </a:prstGeom>
        </p:spPr>
      </p:pic>
      <p:pic>
        <p:nvPicPr>
          <p:cNvPr id="63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04" y="4584619"/>
            <a:ext cx="1066776" cy="406372"/>
          </a:xfrm>
          <a:prstGeom prst="rect">
            <a:avLst/>
          </a:prstGeom>
        </p:spPr>
      </p:pic>
      <p:sp>
        <p:nvSpPr>
          <p:cNvPr id="74" name="text 1"/>
          <p:cNvSpPr txBox="1"/>
          <p:nvPr/>
        </p:nvSpPr>
        <p:spPr>
          <a:xfrm>
            <a:off x="7981818" y="4694340"/>
            <a:ext cx="451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88.5</a:t>
            </a:r>
            <a:endParaRPr>
              <a:latin typeface="Arial"/>
              <a:cs typeface="Arial"/>
            </a:endParaRPr>
          </a:p>
        </p:txBody>
      </p:sp>
      <p:sp>
        <p:nvSpPr>
          <p:cNvPr id="75" name="text 1"/>
          <p:cNvSpPr txBox="1"/>
          <p:nvPr/>
        </p:nvSpPr>
        <p:spPr>
          <a:xfrm>
            <a:off x="9035844" y="4694340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177</a:t>
            </a:r>
            <a:endParaRPr>
              <a:latin typeface="Arial"/>
              <a:cs typeface="Arial"/>
            </a:endParaRPr>
          </a:p>
        </p:txBody>
      </p:sp>
      <p:sp>
        <p:nvSpPr>
          <p:cNvPr id="76" name="text 1"/>
          <p:cNvSpPr txBox="1"/>
          <p:nvPr/>
        </p:nvSpPr>
        <p:spPr>
          <a:xfrm>
            <a:off x="10210511" y="4694340"/>
            <a:ext cx="1288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pic>
        <p:nvPicPr>
          <p:cNvPr id="638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949" y="4578269"/>
            <a:ext cx="6350" cy="419070"/>
          </a:xfrm>
          <a:prstGeom prst="rect">
            <a:avLst/>
          </a:prstGeom>
        </p:spPr>
      </p:pic>
      <p:pic>
        <p:nvPicPr>
          <p:cNvPr id="639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226" y="4578269"/>
            <a:ext cx="6350" cy="419070"/>
          </a:xfrm>
          <a:prstGeom prst="rect">
            <a:avLst/>
          </a:prstGeom>
        </p:spPr>
      </p:pic>
      <p:pic>
        <p:nvPicPr>
          <p:cNvPr id="640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13" y="4578269"/>
            <a:ext cx="6350" cy="419070"/>
          </a:xfrm>
          <a:prstGeom prst="rect">
            <a:avLst/>
          </a:prstGeom>
        </p:spPr>
      </p:pic>
      <p:pic>
        <p:nvPicPr>
          <p:cNvPr id="641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006" y="4578269"/>
            <a:ext cx="6350" cy="419070"/>
          </a:xfrm>
          <a:prstGeom prst="rect">
            <a:avLst/>
          </a:prstGeom>
        </p:spPr>
      </p:pic>
      <p:pic>
        <p:nvPicPr>
          <p:cNvPr id="642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38" y="4581444"/>
            <a:ext cx="3125792" cy="6350"/>
          </a:xfrm>
          <a:prstGeom prst="rect">
            <a:avLst/>
          </a:prstGeom>
        </p:spPr>
      </p:pic>
      <p:pic>
        <p:nvPicPr>
          <p:cNvPr id="643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38" y="4987815"/>
            <a:ext cx="3125792" cy="6350"/>
          </a:xfrm>
          <a:prstGeom prst="rect">
            <a:avLst/>
          </a:prstGeom>
        </p:spPr>
      </p:pic>
      <p:pic>
        <p:nvPicPr>
          <p:cNvPr id="644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87" y="3225815"/>
            <a:ext cx="1018037" cy="406372"/>
          </a:xfrm>
          <a:prstGeom prst="rect">
            <a:avLst/>
          </a:prstGeom>
        </p:spPr>
      </p:pic>
      <p:pic>
        <p:nvPicPr>
          <p:cNvPr id="645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124" y="3225815"/>
            <a:ext cx="1028279" cy="406372"/>
          </a:xfrm>
          <a:prstGeom prst="rect">
            <a:avLst/>
          </a:prstGeom>
        </p:spPr>
      </p:pic>
      <p:pic>
        <p:nvPicPr>
          <p:cNvPr id="64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04" y="3225815"/>
            <a:ext cx="1066776" cy="406372"/>
          </a:xfrm>
          <a:prstGeom prst="rect">
            <a:avLst/>
          </a:prstGeom>
        </p:spPr>
      </p:pic>
      <p:sp>
        <p:nvSpPr>
          <p:cNvPr id="77" name="text 1"/>
          <p:cNvSpPr txBox="1"/>
          <p:nvPr/>
        </p:nvSpPr>
        <p:spPr>
          <a:xfrm>
            <a:off x="7981818" y="3335535"/>
            <a:ext cx="451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19.0</a:t>
            </a:r>
            <a:endParaRPr>
              <a:latin typeface="Arial"/>
              <a:cs typeface="Arial"/>
            </a:endParaRPr>
          </a:p>
        </p:txBody>
      </p:sp>
      <p:sp>
        <p:nvSpPr>
          <p:cNvPr id="78" name="text 1"/>
          <p:cNvSpPr txBox="1"/>
          <p:nvPr/>
        </p:nvSpPr>
        <p:spPr>
          <a:xfrm>
            <a:off x="9099339" y="333553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38</a:t>
            </a:r>
            <a:endParaRPr>
              <a:latin typeface="Arial"/>
              <a:cs typeface="Arial"/>
            </a:endParaRPr>
          </a:p>
        </p:txBody>
      </p:sp>
      <p:sp>
        <p:nvSpPr>
          <p:cNvPr id="79" name="text 1"/>
          <p:cNvSpPr txBox="1"/>
          <p:nvPr/>
        </p:nvSpPr>
        <p:spPr>
          <a:xfrm>
            <a:off x="10210511" y="3335535"/>
            <a:ext cx="1288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pic>
        <p:nvPicPr>
          <p:cNvPr id="647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949" y="3219465"/>
            <a:ext cx="6350" cy="419070"/>
          </a:xfrm>
          <a:prstGeom prst="rect">
            <a:avLst/>
          </a:prstGeom>
        </p:spPr>
      </p:pic>
      <p:pic>
        <p:nvPicPr>
          <p:cNvPr id="648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226" y="3219465"/>
            <a:ext cx="6350" cy="419070"/>
          </a:xfrm>
          <a:prstGeom prst="rect">
            <a:avLst/>
          </a:prstGeom>
        </p:spPr>
      </p:pic>
      <p:pic>
        <p:nvPicPr>
          <p:cNvPr id="649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13" y="3219465"/>
            <a:ext cx="6350" cy="419070"/>
          </a:xfrm>
          <a:prstGeom prst="rect">
            <a:avLst/>
          </a:prstGeom>
        </p:spPr>
      </p:pic>
      <p:pic>
        <p:nvPicPr>
          <p:cNvPr id="650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006" y="3219465"/>
            <a:ext cx="6350" cy="419070"/>
          </a:xfrm>
          <a:prstGeom prst="rect">
            <a:avLst/>
          </a:prstGeom>
        </p:spPr>
      </p:pic>
      <p:pic>
        <p:nvPicPr>
          <p:cNvPr id="651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38" y="3222639"/>
            <a:ext cx="3125792" cy="6350"/>
          </a:xfrm>
          <a:prstGeom prst="rect">
            <a:avLst/>
          </a:prstGeom>
        </p:spPr>
      </p:pic>
      <p:pic>
        <p:nvPicPr>
          <p:cNvPr id="652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38" y="3629011"/>
            <a:ext cx="3125792" cy="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010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bject 8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635602" y="238349"/>
            <a:ext cx="2989601" cy="7416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19" spc="5" dirty="0">
                <a:latin typeface="Arial"/>
                <a:cs typeface="Arial"/>
              </a:rPr>
              <a:t>group_by()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4" y="3892517"/>
            <a:ext cx="1199097" cy="406372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02" y="3892517"/>
            <a:ext cx="1185009" cy="406372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11" y="3892517"/>
            <a:ext cx="1058613" cy="406372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4" y="4298889"/>
            <a:ext cx="1199097" cy="406372"/>
          </a:xfrm>
          <a:prstGeom prst="rect">
            <a:avLst/>
          </a:prstGeom>
        </p:spPr>
      </p:pic>
      <p:pic>
        <p:nvPicPr>
          <p:cNvPr id="6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02" y="4298889"/>
            <a:ext cx="1185009" cy="406372"/>
          </a:xfrm>
          <a:prstGeom prst="rect">
            <a:avLst/>
          </a:prstGeom>
        </p:spPr>
      </p:pic>
      <p:pic>
        <p:nvPicPr>
          <p:cNvPr id="6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11" y="4298889"/>
            <a:ext cx="1058613" cy="40637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97286" y="4002238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79897" y="4002238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067263" y="4002238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97286" y="4408610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67198" y="4408610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130759" y="4408610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6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27" y="3886168"/>
            <a:ext cx="6350" cy="825442"/>
          </a:xfrm>
          <a:prstGeom prst="rect">
            <a:avLst/>
          </a:prstGeom>
        </p:spPr>
      </p:pic>
      <p:pic>
        <p:nvPicPr>
          <p:cNvPr id="6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36" y="3886168"/>
            <a:ext cx="6350" cy="825442"/>
          </a:xfrm>
          <a:prstGeom prst="rect">
            <a:avLst/>
          </a:prstGeom>
        </p:spPr>
      </p:pic>
      <p:pic>
        <p:nvPicPr>
          <p:cNvPr id="6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54" y="4295714"/>
            <a:ext cx="3455420" cy="6350"/>
          </a:xfrm>
          <a:prstGeom prst="rect">
            <a:avLst/>
          </a:prstGeom>
        </p:spPr>
      </p:pic>
      <p:pic>
        <p:nvPicPr>
          <p:cNvPr id="66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29" y="3886168"/>
            <a:ext cx="6350" cy="825442"/>
          </a:xfrm>
          <a:prstGeom prst="rect">
            <a:avLst/>
          </a:prstGeom>
        </p:spPr>
      </p:pic>
      <p:pic>
        <p:nvPicPr>
          <p:cNvPr id="66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849" y="3886168"/>
            <a:ext cx="6350" cy="825442"/>
          </a:xfrm>
          <a:prstGeom prst="rect">
            <a:avLst/>
          </a:prstGeom>
        </p:spPr>
      </p:pic>
      <p:pic>
        <p:nvPicPr>
          <p:cNvPr id="66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54" y="3889343"/>
            <a:ext cx="3455420" cy="6350"/>
          </a:xfrm>
          <a:prstGeom prst="rect">
            <a:avLst/>
          </a:prstGeom>
        </p:spPr>
      </p:pic>
      <p:pic>
        <p:nvPicPr>
          <p:cNvPr id="66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54" y="4702085"/>
            <a:ext cx="3455420" cy="6350"/>
          </a:xfrm>
          <a:prstGeom prst="rect">
            <a:avLst/>
          </a:prstGeom>
        </p:spPr>
      </p:pic>
      <p:pic>
        <p:nvPicPr>
          <p:cNvPr id="66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4" y="1740019"/>
            <a:ext cx="1199097" cy="533362"/>
          </a:xfrm>
          <a:prstGeom prst="rect">
            <a:avLst/>
          </a:prstGeom>
        </p:spPr>
      </p:pic>
      <p:pic>
        <p:nvPicPr>
          <p:cNvPr id="66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02" y="1740019"/>
            <a:ext cx="1185009" cy="533362"/>
          </a:xfrm>
          <a:prstGeom prst="rect">
            <a:avLst/>
          </a:prstGeom>
        </p:spPr>
      </p:pic>
      <p:pic>
        <p:nvPicPr>
          <p:cNvPr id="66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11" y="1740019"/>
            <a:ext cx="1058613" cy="533362"/>
          </a:xfrm>
          <a:prstGeom prst="rect">
            <a:avLst/>
          </a:prstGeom>
        </p:spPr>
      </p:pic>
      <p:pic>
        <p:nvPicPr>
          <p:cNvPr id="67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4" y="2273381"/>
            <a:ext cx="1199097" cy="406372"/>
          </a:xfrm>
          <a:prstGeom prst="rect">
            <a:avLst/>
          </a:prstGeom>
        </p:spPr>
      </p:pic>
      <p:pic>
        <p:nvPicPr>
          <p:cNvPr id="67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02" y="2273381"/>
            <a:ext cx="1185009" cy="406372"/>
          </a:xfrm>
          <a:prstGeom prst="rect">
            <a:avLst/>
          </a:prstGeom>
        </p:spPr>
      </p:pic>
      <p:pic>
        <p:nvPicPr>
          <p:cNvPr id="67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11" y="2273381"/>
            <a:ext cx="1058613" cy="406372"/>
          </a:xfrm>
          <a:prstGeom prst="rect">
            <a:avLst/>
          </a:prstGeom>
        </p:spPr>
      </p:pic>
      <p:pic>
        <p:nvPicPr>
          <p:cNvPr id="6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4" y="2679752"/>
            <a:ext cx="1199097" cy="406372"/>
          </a:xfrm>
          <a:prstGeom prst="rect">
            <a:avLst/>
          </a:prstGeom>
        </p:spPr>
      </p:pic>
      <p:pic>
        <p:nvPicPr>
          <p:cNvPr id="6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02" y="2679752"/>
            <a:ext cx="1185009" cy="406372"/>
          </a:xfrm>
          <a:prstGeom prst="rect">
            <a:avLst/>
          </a:prstGeom>
        </p:spPr>
      </p:pic>
      <p:pic>
        <p:nvPicPr>
          <p:cNvPr id="67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11" y="2679752"/>
            <a:ext cx="1058613" cy="406372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43326" y="1913235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727507" y="1811642"/>
            <a:ext cx="192232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particle    amount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17994" y="2033876"/>
            <a:ext cx="432170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010129" y="2039781"/>
            <a:ext cx="555921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FFFFFF"/>
                </a:solidFill>
                <a:latin typeface="Arial"/>
                <a:cs typeface="Arial"/>
              </a:rPr>
              <a:t>(µg/m )</a:t>
            </a:r>
            <a:endParaRPr sz="13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451783" y="2039780"/>
            <a:ext cx="64761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57596" y="2383102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879897" y="2383102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130759" y="238310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57596" y="2789473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867198" y="2789473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130759" y="2789473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pic>
        <p:nvPicPr>
          <p:cNvPr id="67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54" y="1733670"/>
            <a:ext cx="3455420" cy="2158848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559189" y="3189495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879897" y="3189495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130759" y="318949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559189" y="3595867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867198" y="3595867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3130759" y="359586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pic>
        <p:nvPicPr>
          <p:cNvPr id="6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27" y="3073425"/>
            <a:ext cx="6350" cy="825442"/>
          </a:xfrm>
          <a:prstGeom prst="rect">
            <a:avLst/>
          </a:prstGeom>
        </p:spPr>
      </p:pic>
      <p:pic>
        <p:nvPicPr>
          <p:cNvPr id="6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36" y="3073425"/>
            <a:ext cx="6350" cy="825442"/>
          </a:xfrm>
          <a:prstGeom prst="rect">
            <a:avLst/>
          </a:prstGeom>
        </p:spPr>
      </p:pic>
      <p:pic>
        <p:nvPicPr>
          <p:cNvPr id="6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54" y="3482971"/>
            <a:ext cx="3455420" cy="6350"/>
          </a:xfrm>
          <a:prstGeom prst="rect">
            <a:avLst/>
          </a:prstGeom>
        </p:spPr>
      </p:pic>
      <p:pic>
        <p:nvPicPr>
          <p:cNvPr id="6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29" y="3073425"/>
            <a:ext cx="6350" cy="825442"/>
          </a:xfrm>
          <a:prstGeom prst="rect">
            <a:avLst/>
          </a:prstGeom>
        </p:spPr>
      </p:pic>
      <p:pic>
        <p:nvPicPr>
          <p:cNvPr id="68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849" y="3073425"/>
            <a:ext cx="6350" cy="825442"/>
          </a:xfrm>
          <a:prstGeom prst="rect">
            <a:avLst/>
          </a:prstGeom>
        </p:spPr>
      </p:pic>
      <p:pic>
        <p:nvPicPr>
          <p:cNvPr id="6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54" y="3076600"/>
            <a:ext cx="3455420" cy="6350"/>
          </a:xfrm>
          <a:prstGeom prst="rect">
            <a:avLst/>
          </a:prstGeom>
        </p:spPr>
      </p:pic>
      <p:pic>
        <p:nvPicPr>
          <p:cNvPr id="68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54" y="3889343"/>
            <a:ext cx="3455420" cy="6350"/>
          </a:xfrm>
          <a:prstGeom prst="rect">
            <a:avLst/>
          </a:prstGeom>
        </p:spPr>
      </p:pic>
      <p:pic>
        <p:nvPicPr>
          <p:cNvPr id="68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60" y="4102053"/>
            <a:ext cx="1199097" cy="406372"/>
          </a:xfrm>
          <a:prstGeom prst="rect">
            <a:avLst/>
          </a:prstGeom>
        </p:spPr>
      </p:pic>
      <p:pic>
        <p:nvPicPr>
          <p:cNvPr id="68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456" y="4102053"/>
            <a:ext cx="1185008" cy="406372"/>
          </a:xfrm>
          <a:prstGeom prst="rect">
            <a:avLst/>
          </a:prstGeom>
        </p:spPr>
      </p:pic>
      <p:pic>
        <p:nvPicPr>
          <p:cNvPr id="68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65" y="4102053"/>
            <a:ext cx="1058616" cy="406372"/>
          </a:xfrm>
          <a:prstGeom prst="rect">
            <a:avLst/>
          </a:prstGeom>
        </p:spPr>
      </p:pic>
      <p:pic>
        <p:nvPicPr>
          <p:cNvPr id="68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60" y="4508424"/>
            <a:ext cx="1199097" cy="406372"/>
          </a:xfrm>
          <a:prstGeom prst="rect">
            <a:avLst/>
          </a:prstGeom>
        </p:spPr>
      </p:pic>
      <p:pic>
        <p:nvPicPr>
          <p:cNvPr id="68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456" y="4508424"/>
            <a:ext cx="1185008" cy="406372"/>
          </a:xfrm>
          <a:prstGeom prst="rect">
            <a:avLst/>
          </a:prstGeom>
        </p:spPr>
      </p:pic>
      <p:pic>
        <p:nvPicPr>
          <p:cNvPr id="68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65" y="4508424"/>
            <a:ext cx="1058616" cy="406372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4794342" y="4211774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6076952" y="4211774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7264318" y="4211774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4794342" y="4618145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6064253" y="4618145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7327814" y="461814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6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82" y="4095704"/>
            <a:ext cx="6350" cy="825442"/>
          </a:xfrm>
          <a:prstGeom prst="rect">
            <a:avLst/>
          </a:prstGeom>
        </p:spPr>
      </p:pic>
      <p:pic>
        <p:nvPicPr>
          <p:cNvPr id="6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292" y="4095704"/>
            <a:ext cx="6350" cy="825442"/>
          </a:xfrm>
          <a:prstGeom prst="rect">
            <a:avLst/>
          </a:prstGeom>
        </p:spPr>
      </p:pic>
      <p:pic>
        <p:nvPicPr>
          <p:cNvPr id="69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10" y="4505250"/>
            <a:ext cx="3455420" cy="6350"/>
          </a:xfrm>
          <a:prstGeom prst="rect">
            <a:avLst/>
          </a:prstGeom>
        </p:spPr>
      </p:pic>
      <p:pic>
        <p:nvPicPr>
          <p:cNvPr id="6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85" y="4095704"/>
            <a:ext cx="6350" cy="825442"/>
          </a:xfrm>
          <a:prstGeom prst="rect">
            <a:avLst/>
          </a:prstGeom>
        </p:spPr>
      </p:pic>
      <p:pic>
        <p:nvPicPr>
          <p:cNvPr id="6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905" y="4095704"/>
            <a:ext cx="6350" cy="825442"/>
          </a:xfrm>
          <a:prstGeom prst="rect">
            <a:avLst/>
          </a:prstGeom>
        </p:spPr>
      </p:pic>
      <p:pic>
        <p:nvPicPr>
          <p:cNvPr id="69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10" y="4098878"/>
            <a:ext cx="3455420" cy="6350"/>
          </a:xfrm>
          <a:prstGeom prst="rect">
            <a:avLst/>
          </a:prstGeom>
        </p:spPr>
      </p:pic>
      <p:pic>
        <p:nvPicPr>
          <p:cNvPr id="69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10" y="4911621"/>
            <a:ext cx="3455420" cy="6350"/>
          </a:xfrm>
          <a:prstGeom prst="rect">
            <a:avLst/>
          </a:prstGeom>
        </p:spPr>
      </p:pic>
      <p:pic>
        <p:nvPicPr>
          <p:cNvPr id="69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60" y="1181258"/>
            <a:ext cx="1199097" cy="533362"/>
          </a:xfrm>
          <a:prstGeom prst="rect">
            <a:avLst/>
          </a:prstGeom>
        </p:spPr>
      </p:pic>
      <p:pic>
        <p:nvPicPr>
          <p:cNvPr id="69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456" y="1181258"/>
            <a:ext cx="1185008" cy="533362"/>
          </a:xfrm>
          <a:prstGeom prst="rect">
            <a:avLst/>
          </a:prstGeom>
        </p:spPr>
      </p:pic>
      <p:pic>
        <p:nvPicPr>
          <p:cNvPr id="69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65" y="1181258"/>
            <a:ext cx="1058616" cy="533362"/>
          </a:xfrm>
          <a:prstGeom prst="rect">
            <a:avLst/>
          </a:prstGeom>
        </p:spPr>
      </p:pic>
      <p:pic>
        <p:nvPicPr>
          <p:cNvPr id="70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60" y="1714621"/>
            <a:ext cx="1199097" cy="406372"/>
          </a:xfrm>
          <a:prstGeom prst="rect">
            <a:avLst/>
          </a:prstGeom>
        </p:spPr>
      </p:pic>
      <p:pic>
        <p:nvPicPr>
          <p:cNvPr id="70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456" y="1714621"/>
            <a:ext cx="1185008" cy="406372"/>
          </a:xfrm>
          <a:prstGeom prst="rect">
            <a:avLst/>
          </a:prstGeom>
        </p:spPr>
      </p:pic>
      <p:pic>
        <p:nvPicPr>
          <p:cNvPr id="70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65" y="1714621"/>
            <a:ext cx="1058616" cy="406372"/>
          </a:xfrm>
          <a:prstGeom prst="rect">
            <a:avLst/>
          </a:prstGeom>
        </p:spPr>
      </p:pic>
      <p:pic>
        <p:nvPicPr>
          <p:cNvPr id="70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60" y="2120992"/>
            <a:ext cx="1199097" cy="406372"/>
          </a:xfrm>
          <a:prstGeom prst="rect">
            <a:avLst/>
          </a:prstGeom>
        </p:spPr>
      </p:pic>
      <p:pic>
        <p:nvPicPr>
          <p:cNvPr id="70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456" y="2120992"/>
            <a:ext cx="1185008" cy="406372"/>
          </a:xfrm>
          <a:prstGeom prst="rect">
            <a:avLst/>
          </a:prstGeom>
        </p:spPr>
      </p:pic>
      <p:pic>
        <p:nvPicPr>
          <p:cNvPr id="70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65" y="2120992"/>
            <a:ext cx="1058616" cy="406372"/>
          </a:xfrm>
          <a:prstGeom prst="rect">
            <a:avLst/>
          </a:prstGeom>
        </p:spPr>
      </p:pic>
      <p:sp>
        <p:nvSpPr>
          <p:cNvPr id="730" name="text 1"/>
          <p:cNvSpPr txBox="1"/>
          <p:nvPr/>
        </p:nvSpPr>
        <p:spPr>
          <a:xfrm>
            <a:off x="4940381" y="1354474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731" name="text 1"/>
          <p:cNvSpPr txBox="1"/>
          <p:nvPr/>
        </p:nvSpPr>
        <p:spPr>
          <a:xfrm>
            <a:off x="5924562" y="1252881"/>
            <a:ext cx="192232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particle    amount</a:t>
            </a:r>
            <a:endParaRPr>
              <a:latin typeface="Arial"/>
              <a:cs typeface="Arial"/>
            </a:endParaRPr>
          </a:p>
        </p:txBody>
      </p:sp>
      <p:sp>
        <p:nvSpPr>
          <p:cNvPr id="732" name="text 1"/>
          <p:cNvSpPr txBox="1"/>
          <p:nvPr/>
        </p:nvSpPr>
        <p:spPr>
          <a:xfrm>
            <a:off x="6115049" y="1475115"/>
            <a:ext cx="432170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endParaRPr sz="1750">
              <a:latin typeface="Arial"/>
              <a:cs typeface="Arial"/>
            </a:endParaRPr>
          </a:p>
        </p:txBody>
      </p:sp>
      <p:sp>
        <p:nvSpPr>
          <p:cNvPr id="733" name="text 1"/>
          <p:cNvSpPr txBox="1"/>
          <p:nvPr/>
        </p:nvSpPr>
        <p:spPr>
          <a:xfrm>
            <a:off x="7207185" y="1481021"/>
            <a:ext cx="555921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FFFFFF"/>
                </a:solidFill>
                <a:latin typeface="Arial"/>
                <a:cs typeface="Arial"/>
              </a:rPr>
              <a:t>(µg/m )</a:t>
            </a:r>
            <a:endParaRPr sz="1350">
              <a:latin typeface="Arial"/>
              <a:cs typeface="Arial"/>
            </a:endParaRPr>
          </a:p>
        </p:txBody>
      </p:sp>
      <p:sp>
        <p:nvSpPr>
          <p:cNvPr id="734" name="text 1"/>
          <p:cNvSpPr txBox="1"/>
          <p:nvPr/>
        </p:nvSpPr>
        <p:spPr>
          <a:xfrm>
            <a:off x="7648838" y="1481019"/>
            <a:ext cx="64761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735" name="text 1"/>
          <p:cNvSpPr txBox="1"/>
          <p:nvPr/>
        </p:nvSpPr>
        <p:spPr>
          <a:xfrm>
            <a:off x="4654651" y="1824341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64" name="text 1"/>
          <p:cNvSpPr txBox="1"/>
          <p:nvPr/>
        </p:nvSpPr>
        <p:spPr>
          <a:xfrm>
            <a:off x="6076952" y="1824341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65" name="text 1"/>
          <p:cNvSpPr txBox="1"/>
          <p:nvPr/>
        </p:nvSpPr>
        <p:spPr>
          <a:xfrm>
            <a:off x="7327814" y="1824341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66" name="text 1"/>
          <p:cNvSpPr txBox="1"/>
          <p:nvPr/>
        </p:nvSpPr>
        <p:spPr>
          <a:xfrm>
            <a:off x="4654652" y="2230712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6064253" y="2230712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7327814" y="223071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pic>
        <p:nvPicPr>
          <p:cNvPr id="70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10" y="1174909"/>
            <a:ext cx="3455420" cy="1358804"/>
          </a:xfrm>
          <a:prstGeom prst="rect">
            <a:avLst/>
          </a:prstGeom>
        </p:spPr>
      </p:pic>
      <p:pic>
        <p:nvPicPr>
          <p:cNvPr id="70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60" y="2908336"/>
            <a:ext cx="1199097" cy="406372"/>
          </a:xfrm>
          <a:prstGeom prst="rect">
            <a:avLst/>
          </a:prstGeom>
        </p:spPr>
      </p:pic>
      <p:pic>
        <p:nvPicPr>
          <p:cNvPr id="70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456" y="2908336"/>
            <a:ext cx="1185008" cy="406372"/>
          </a:xfrm>
          <a:prstGeom prst="rect">
            <a:avLst/>
          </a:prstGeom>
        </p:spPr>
      </p:pic>
      <p:pic>
        <p:nvPicPr>
          <p:cNvPr id="70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65" y="2908336"/>
            <a:ext cx="1058616" cy="406372"/>
          </a:xfrm>
          <a:prstGeom prst="rect">
            <a:avLst/>
          </a:prstGeom>
        </p:spPr>
      </p:pic>
      <p:pic>
        <p:nvPicPr>
          <p:cNvPr id="71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60" y="3314708"/>
            <a:ext cx="1199097" cy="406372"/>
          </a:xfrm>
          <a:prstGeom prst="rect">
            <a:avLst/>
          </a:prstGeom>
        </p:spPr>
      </p:pic>
      <p:pic>
        <p:nvPicPr>
          <p:cNvPr id="71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456" y="3314708"/>
            <a:ext cx="1185008" cy="406372"/>
          </a:xfrm>
          <a:prstGeom prst="rect">
            <a:avLst/>
          </a:prstGeom>
        </p:spPr>
      </p:pic>
      <p:pic>
        <p:nvPicPr>
          <p:cNvPr id="71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65" y="3314708"/>
            <a:ext cx="1058616" cy="406372"/>
          </a:xfrm>
          <a:prstGeom prst="rect">
            <a:avLst/>
          </a:prstGeom>
        </p:spPr>
      </p:pic>
      <p:sp>
        <p:nvSpPr>
          <p:cNvPr id="69" name="text 1"/>
          <p:cNvSpPr txBox="1"/>
          <p:nvPr/>
        </p:nvSpPr>
        <p:spPr>
          <a:xfrm>
            <a:off x="4756244" y="3018057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70" name="text 1"/>
          <p:cNvSpPr txBox="1"/>
          <p:nvPr/>
        </p:nvSpPr>
        <p:spPr>
          <a:xfrm>
            <a:off x="6076952" y="3018057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71" name="text 1"/>
          <p:cNvSpPr txBox="1"/>
          <p:nvPr/>
        </p:nvSpPr>
        <p:spPr>
          <a:xfrm>
            <a:off x="7327814" y="301805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72" name="text 1"/>
          <p:cNvSpPr txBox="1"/>
          <p:nvPr/>
        </p:nvSpPr>
        <p:spPr>
          <a:xfrm>
            <a:off x="4756244" y="3424429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73" name="text 1"/>
          <p:cNvSpPr txBox="1"/>
          <p:nvPr/>
        </p:nvSpPr>
        <p:spPr>
          <a:xfrm>
            <a:off x="6064253" y="3424429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74" name="text 1"/>
          <p:cNvSpPr txBox="1"/>
          <p:nvPr/>
        </p:nvSpPr>
        <p:spPr>
          <a:xfrm>
            <a:off x="7327814" y="3424429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pic>
        <p:nvPicPr>
          <p:cNvPr id="7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82" y="2901988"/>
            <a:ext cx="6350" cy="825442"/>
          </a:xfrm>
          <a:prstGeom prst="rect">
            <a:avLst/>
          </a:prstGeom>
        </p:spPr>
      </p:pic>
      <p:pic>
        <p:nvPicPr>
          <p:cNvPr id="7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292" y="2901988"/>
            <a:ext cx="6350" cy="825442"/>
          </a:xfrm>
          <a:prstGeom prst="rect">
            <a:avLst/>
          </a:prstGeom>
        </p:spPr>
      </p:pic>
      <p:pic>
        <p:nvPicPr>
          <p:cNvPr id="71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10" y="3311534"/>
            <a:ext cx="3455420" cy="6350"/>
          </a:xfrm>
          <a:prstGeom prst="rect">
            <a:avLst/>
          </a:prstGeom>
        </p:spPr>
      </p:pic>
      <p:pic>
        <p:nvPicPr>
          <p:cNvPr id="7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85" y="2901988"/>
            <a:ext cx="6350" cy="825442"/>
          </a:xfrm>
          <a:prstGeom prst="rect">
            <a:avLst/>
          </a:prstGeom>
        </p:spPr>
      </p:pic>
      <p:pic>
        <p:nvPicPr>
          <p:cNvPr id="7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905" y="2901988"/>
            <a:ext cx="6350" cy="825442"/>
          </a:xfrm>
          <a:prstGeom prst="rect">
            <a:avLst/>
          </a:prstGeom>
        </p:spPr>
      </p:pic>
      <p:pic>
        <p:nvPicPr>
          <p:cNvPr id="71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10" y="2905162"/>
            <a:ext cx="3455420" cy="6350"/>
          </a:xfrm>
          <a:prstGeom prst="rect">
            <a:avLst/>
          </a:prstGeom>
        </p:spPr>
      </p:pic>
      <p:pic>
        <p:nvPicPr>
          <p:cNvPr id="71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10" y="3717905"/>
            <a:ext cx="3455420" cy="6350"/>
          </a:xfrm>
          <a:prstGeom prst="rect">
            <a:avLst/>
          </a:prstGeom>
        </p:spPr>
      </p:pic>
      <p:pic>
        <p:nvPicPr>
          <p:cNvPr id="72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465" y="3352818"/>
            <a:ext cx="502389" cy="158739"/>
          </a:xfrm>
          <a:prstGeom prst="rect">
            <a:avLst/>
          </a:prstGeom>
        </p:spPr>
      </p:pic>
      <p:pic>
        <p:nvPicPr>
          <p:cNvPr id="72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065" y="2406722"/>
            <a:ext cx="3113091" cy="1625486"/>
          </a:xfrm>
          <a:prstGeom prst="rect">
            <a:avLst/>
          </a:prstGeom>
        </p:spPr>
      </p:pic>
      <p:sp>
        <p:nvSpPr>
          <p:cNvPr id="75" name="text 1"/>
          <p:cNvSpPr txBox="1"/>
          <p:nvPr/>
        </p:nvSpPr>
        <p:spPr>
          <a:xfrm>
            <a:off x="9073942" y="2516442"/>
            <a:ext cx="246541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      mean   sum    n</a:t>
            </a:r>
            <a:endParaRPr>
              <a:latin typeface="Arial"/>
              <a:cs typeface="Arial"/>
            </a:endParaRPr>
          </a:p>
        </p:txBody>
      </p:sp>
      <p:sp>
        <p:nvSpPr>
          <p:cNvPr id="76" name="text 1"/>
          <p:cNvSpPr txBox="1"/>
          <p:nvPr/>
        </p:nvSpPr>
        <p:spPr>
          <a:xfrm>
            <a:off x="8788211" y="2922814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77" name="text 1"/>
          <p:cNvSpPr txBox="1"/>
          <p:nvPr/>
        </p:nvSpPr>
        <p:spPr>
          <a:xfrm>
            <a:off x="9981927" y="2922814"/>
            <a:ext cx="451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18.5</a:t>
            </a:r>
            <a:endParaRPr>
              <a:latin typeface="Arial"/>
              <a:cs typeface="Arial"/>
            </a:endParaRPr>
          </a:p>
        </p:txBody>
      </p:sp>
      <p:sp>
        <p:nvSpPr>
          <p:cNvPr id="78" name="text 1"/>
          <p:cNvSpPr txBox="1"/>
          <p:nvPr/>
        </p:nvSpPr>
        <p:spPr>
          <a:xfrm>
            <a:off x="10839118" y="2922814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37</a:t>
            </a:r>
            <a:endParaRPr>
              <a:latin typeface="Arial"/>
              <a:cs typeface="Arial"/>
            </a:endParaRPr>
          </a:p>
        </p:txBody>
      </p:sp>
      <p:sp>
        <p:nvSpPr>
          <p:cNvPr id="79" name="text 1"/>
          <p:cNvSpPr txBox="1"/>
          <p:nvPr/>
        </p:nvSpPr>
        <p:spPr>
          <a:xfrm>
            <a:off x="11518519" y="2922814"/>
            <a:ext cx="1288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sp>
        <p:nvSpPr>
          <p:cNvPr id="80" name="text 1"/>
          <p:cNvSpPr txBox="1"/>
          <p:nvPr/>
        </p:nvSpPr>
        <p:spPr>
          <a:xfrm>
            <a:off x="8889805" y="3329186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82" name="text 1"/>
          <p:cNvSpPr txBox="1"/>
          <p:nvPr/>
        </p:nvSpPr>
        <p:spPr>
          <a:xfrm>
            <a:off x="9981927" y="3329186"/>
            <a:ext cx="451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19.0</a:t>
            </a:r>
            <a:endParaRPr>
              <a:latin typeface="Arial"/>
              <a:cs typeface="Arial"/>
            </a:endParaRPr>
          </a:p>
        </p:txBody>
      </p:sp>
      <p:sp>
        <p:nvSpPr>
          <p:cNvPr id="83" name="text 1"/>
          <p:cNvSpPr txBox="1"/>
          <p:nvPr/>
        </p:nvSpPr>
        <p:spPr>
          <a:xfrm>
            <a:off x="10839118" y="3329186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38</a:t>
            </a:r>
            <a:endParaRPr>
              <a:latin typeface="Arial"/>
              <a:cs typeface="Arial"/>
            </a:endParaRPr>
          </a:p>
        </p:txBody>
      </p:sp>
      <p:sp>
        <p:nvSpPr>
          <p:cNvPr id="84" name="text 1"/>
          <p:cNvSpPr txBox="1"/>
          <p:nvPr/>
        </p:nvSpPr>
        <p:spPr>
          <a:xfrm>
            <a:off x="11518519" y="3329186"/>
            <a:ext cx="1288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sp>
        <p:nvSpPr>
          <p:cNvPr id="85" name="text 1"/>
          <p:cNvSpPr txBox="1"/>
          <p:nvPr/>
        </p:nvSpPr>
        <p:spPr>
          <a:xfrm>
            <a:off x="8927902" y="3735557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86" name="text 1"/>
          <p:cNvSpPr txBox="1"/>
          <p:nvPr/>
        </p:nvSpPr>
        <p:spPr>
          <a:xfrm>
            <a:off x="9981927" y="3735557"/>
            <a:ext cx="45140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88.5</a:t>
            </a:r>
            <a:endParaRPr>
              <a:latin typeface="Arial"/>
              <a:cs typeface="Arial"/>
            </a:endParaRPr>
          </a:p>
        </p:txBody>
      </p:sp>
      <p:sp>
        <p:nvSpPr>
          <p:cNvPr id="87" name="text 1"/>
          <p:cNvSpPr txBox="1"/>
          <p:nvPr/>
        </p:nvSpPr>
        <p:spPr>
          <a:xfrm>
            <a:off x="10775622" y="3735557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177</a:t>
            </a:r>
            <a:endParaRPr>
              <a:latin typeface="Arial"/>
              <a:cs typeface="Arial"/>
            </a:endParaRPr>
          </a:p>
        </p:txBody>
      </p:sp>
      <p:sp>
        <p:nvSpPr>
          <p:cNvPr id="88" name="text 1"/>
          <p:cNvSpPr txBox="1"/>
          <p:nvPr/>
        </p:nvSpPr>
        <p:spPr>
          <a:xfrm>
            <a:off x="11518519" y="3735557"/>
            <a:ext cx="1288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pic>
        <p:nvPicPr>
          <p:cNvPr id="72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2400372"/>
            <a:ext cx="3125792" cy="1638185"/>
          </a:xfrm>
          <a:prstGeom prst="rect">
            <a:avLst/>
          </a:prstGeom>
        </p:spPr>
      </p:pic>
      <p:pic>
        <p:nvPicPr>
          <p:cNvPr id="723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12" y="3965706"/>
            <a:ext cx="493747" cy="383888"/>
          </a:xfrm>
          <a:prstGeom prst="rect">
            <a:avLst/>
          </a:prstGeom>
        </p:spPr>
      </p:pic>
      <p:pic>
        <p:nvPicPr>
          <p:cNvPr id="72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614" y="2514079"/>
            <a:ext cx="444837" cy="441545"/>
          </a:xfrm>
          <a:prstGeom prst="rect">
            <a:avLst/>
          </a:prstGeom>
        </p:spPr>
      </p:pic>
      <p:pic>
        <p:nvPicPr>
          <p:cNvPr id="72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509" y="2272984"/>
            <a:ext cx="493752" cy="383889"/>
          </a:xfrm>
          <a:prstGeom prst="rect">
            <a:avLst/>
          </a:prstGeom>
        </p:spPr>
      </p:pic>
      <p:pic>
        <p:nvPicPr>
          <p:cNvPr id="72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191" y="3349617"/>
            <a:ext cx="502388" cy="158739"/>
          </a:xfrm>
          <a:prstGeom prst="rect">
            <a:avLst/>
          </a:prstGeom>
        </p:spPr>
      </p:pic>
      <p:pic>
        <p:nvPicPr>
          <p:cNvPr id="727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25" y="4197883"/>
            <a:ext cx="509562" cy="263157"/>
          </a:xfrm>
          <a:prstGeom prst="rect">
            <a:avLst/>
          </a:prstGeom>
        </p:spPr>
      </p:pic>
      <p:pic>
        <p:nvPicPr>
          <p:cNvPr id="728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84" y="5156958"/>
            <a:ext cx="11512833" cy="1560498"/>
          </a:xfrm>
          <a:prstGeom prst="rect">
            <a:avLst/>
          </a:prstGeom>
        </p:spPr>
      </p:pic>
      <p:pic>
        <p:nvPicPr>
          <p:cNvPr id="729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0" y="5153784"/>
            <a:ext cx="11519182" cy="1566847"/>
          </a:xfrm>
          <a:prstGeom prst="rect">
            <a:avLst/>
          </a:prstGeom>
        </p:spPr>
      </p:pic>
      <p:sp>
        <p:nvSpPr>
          <p:cNvPr id="89" name="text 1"/>
          <p:cNvSpPr txBox="1"/>
          <p:nvPr/>
        </p:nvSpPr>
        <p:spPr>
          <a:xfrm>
            <a:off x="470295" y="5349519"/>
            <a:ext cx="2014334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pollution  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90" name="text 1"/>
          <p:cNvSpPr txBox="1"/>
          <p:nvPr/>
        </p:nvSpPr>
        <p:spPr>
          <a:xfrm>
            <a:off x="470296" y="5813036"/>
            <a:ext cx="3142207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group_by(city)  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91" name="text 1"/>
          <p:cNvSpPr txBox="1"/>
          <p:nvPr/>
        </p:nvSpPr>
        <p:spPr>
          <a:xfrm>
            <a:off x="470295" y="6276553"/>
            <a:ext cx="9701374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summarise(mean  =  mean(amount),  sum  =  sum(amount),  n  =  n())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7060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bject 8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7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432636" y="1913235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264428" y="1811642"/>
            <a:ext cx="630942" cy="487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65" b="1" spc="5" dirty="0">
                <a:solidFill>
                  <a:srgbClr val="FFFFFF"/>
                </a:solidFill>
                <a:latin typeface="Arial"/>
                <a:cs typeface="Arial"/>
              </a:rPr>
              <a:t>particle</a:t>
            </a:r>
            <a:endParaRPr sz="1350">
              <a:latin typeface="Arial"/>
              <a:cs typeface="Arial"/>
            </a:endParaRPr>
          </a:p>
          <a:p>
            <a:pPr marL="190491"/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204162" y="1913234"/>
            <a:ext cx="151836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mean  sum   n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146906" y="2383102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416818" y="2383102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375600" y="238310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1016905" y="238310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1582015" y="2383102"/>
            <a:ext cx="1288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146906" y="2789473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404119" y="2789473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375600" y="2789473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1016905" y="2789473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1582015" y="2789473"/>
            <a:ext cx="1288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8248499" y="3195845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9416818" y="3195845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375600" y="319584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1016905" y="319584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1582015" y="3195845"/>
            <a:ext cx="1288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8248499" y="3602217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9404119" y="3602217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0375600" y="360221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1016905" y="360221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1582015" y="3602217"/>
            <a:ext cx="1288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8286597" y="4008588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9416818" y="4008588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10312104" y="4008588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10953410" y="4008588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11582015" y="4008588"/>
            <a:ext cx="1288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8286597" y="4414959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9404119" y="4414959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704" name="text 1"/>
          <p:cNvSpPr txBox="1"/>
          <p:nvPr/>
        </p:nvSpPr>
        <p:spPr>
          <a:xfrm>
            <a:off x="10375600" y="4414959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sp>
        <p:nvSpPr>
          <p:cNvPr id="705" name="text 1"/>
          <p:cNvSpPr txBox="1"/>
          <p:nvPr/>
        </p:nvSpPr>
        <p:spPr>
          <a:xfrm>
            <a:off x="11016905" y="4414959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sp>
        <p:nvSpPr>
          <p:cNvPr id="706" name="text 1"/>
          <p:cNvSpPr txBox="1"/>
          <p:nvPr/>
        </p:nvSpPr>
        <p:spPr>
          <a:xfrm>
            <a:off x="11582015" y="4414959"/>
            <a:ext cx="1288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pic>
        <p:nvPicPr>
          <p:cNvPr id="7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362" y="1733669"/>
            <a:ext cx="3794639" cy="2984290"/>
          </a:xfrm>
          <a:prstGeom prst="rect">
            <a:avLst/>
          </a:prstGeom>
        </p:spPr>
      </p:pic>
      <p:pic>
        <p:nvPicPr>
          <p:cNvPr id="7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70" y="3146755"/>
            <a:ext cx="406548" cy="182767"/>
          </a:xfrm>
          <a:prstGeom prst="rect">
            <a:avLst/>
          </a:prstGeom>
        </p:spPr>
      </p:pic>
      <p:pic>
        <p:nvPicPr>
          <p:cNvPr id="7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487" y="3232589"/>
            <a:ext cx="169699" cy="141846"/>
          </a:xfrm>
          <a:prstGeom prst="rect">
            <a:avLst/>
          </a:prstGeom>
        </p:spPr>
      </p:pic>
      <p:pic>
        <p:nvPicPr>
          <p:cNvPr id="7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70" y="2637365"/>
            <a:ext cx="416269" cy="264584"/>
          </a:xfrm>
          <a:prstGeom prst="rect">
            <a:avLst/>
          </a:prstGeom>
        </p:spPr>
      </p:pic>
      <p:pic>
        <p:nvPicPr>
          <p:cNvPr id="7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297" y="2807743"/>
            <a:ext cx="169889" cy="143665"/>
          </a:xfrm>
          <a:prstGeom prst="rect">
            <a:avLst/>
          </a:prstGeom>
        </p:spPr>
      </p:pic>
      <p:pic>
        <p:nvPicPr>
          <p:cNvPr id="73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70" y="2070827"/>
            <a:ext cx="432592" cy="401492"/>
          </a:xfrm>
          <a:prstGeom prst="rect">
            <a:avLst/>
          </a:prstGeom>
        </p:spPr>
      </p:pic>
      <p:pic>
        <p:nvPicPr>
          <p:cNvPr id="73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474" y="2384322"/>
            <a:ext cx="163711" cy="159288"/>
          </a:xfrm>
          <a:prstGeom prst="rect">
            <a:avLst/>
          </a:prstGeom>
        </p:spPr>
      </p:pic>
      <p:pic>
        <p:nvPicPr>
          <p:cNvPr id="73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70" y="3675195"/>
            <a:ext cx="398754" cy="91375"/>
          </a:xfrm>
          <a:prstGeom prst="rect">
            <a:avLst/>
          </a:prstGeom>
        </p:spPr>
      </p:pic>
      <p:pic>
        <p:nvPicPr>
          <p:cNvPr id="73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297" y="3669361"/>
            <a:ext cx="161888" cy="150754"/>
          </a:xfrm>
          <a:prstGeom prst="rect">
            <a:avLst/>
          </a:prstGeom>
        </p:spPr>
      </p:pic>
      <p:pic>
        <p:nvPicPr>
          <p:cNvPr id="74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70" y="4161835"/>
            <a:ext cx="397462" cy="54499"/>
          </a:xfrm>
          <a:prstGeom prst="rect">
            <a:avLst/>
          </a:prstGeom>
        </p:spPr>
      </p:pic>
      <p:pic>
        <p:nvPicPr>
          <p:cNvPr id="74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82" y="4105637"/>
            <a:ext cx="155704" cy="152230"/>
          </a:xfrm>
          <a:prstGeom prst="rect">
            <a:avLst/>
          </a:prstGeom>
        </p:spPr>
      </p:pic>
      <p:pic>
        <p:nvPicPr>
          <p:cNvPr id="74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70" y="4606717"/>
            <a:ext cx="404503" cy="163455"/>
          </a:xfrm>
          <a:prstGeom prst="rect">
            <a:avLst/>
          </a:prstGeom>
        </p:spPr>
      </p:pic>
      <p:pic>
        <p:nvPicPr>
          <p:cNvPr id="74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338" y="4559840"/>
            <a:ext cx="168847" cy="144185"/>
          </a:xfrm>
          <a:prstGeom prst="rect">
            <a:avLst/>
          </a:prstGeom>
        </p:spPr>
      </p:pic>
      <p:sp>
        <p:nvSpPr>
          <p:cNvPr id="707" name="text 1"/>
          <p:cNvSpPr txBox="1"/>
          <p:nvPr/>
        </p:nvSpPr>
        <p:spPr>
          <a:xfrm>
            <a:off x="4635602" y="238349"/>
            <a:ext cx="2989601" cy="7416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19" spc="5" dirty="0">
                <a:latin typeface="Arial"/>
                <a:cs typeface="Arial"/>
              </a:rPr>
              <a:t>group_by()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74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892990"/>
            <a:ext cx="1123871" cy="406372"/>
          </a:xfrm>
          <a:prstGeom prst="rect">
            <a:avLst/>
          </a:prstGeom>
        </p:spPr>
      </p:pic>
      <p:pic>
        <p:nvPicPr>
          <p:cNvPr id="74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66" y="3892990"/>
            <a:ext cx="958783" cy="406372"/>
          </a:xfrm>
          <a:prstGeom prst="rect">
            <a:avLst/>
          </a:prstGeom>
        </p:spPr>
      </p:pic>
      <p:pic>
        <p:nvPicPr>
          <p:cNvPr id="74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949" y="3892990"/>
            <a:ext cx="939734" cy="406372"/>
          </a:xfrm>
          <a:prstGeom prst="rect">
            <a:avLst/>
          </a:prstGeom>
        </p:spPr>
      </p:pic>
      <p:pic>
        <p:nvPicPr>
          <p:cNvPr id="74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4299362"/>
            <a:ext cx="1123871" cy="406372"/>
          </a:xfrm>
          <a:prstGeom prst="rect">
            <a:avLst/>
          </a:prstGeom>
        </p:spPr>
      </p:pic>
      <p:pic>
        <p:nvPicPr>
          <p:cNvPr id="74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66" y="4299362"/>
            <a:ext cx="958783" cy="406372"/>
          </a:xfrm>
          <a:prstGeom prst="rect">
            <a:avLst/>
          </a:prstGeom>
        </p:spPr>
      </p:pic>
      <p:pic>
        <p:nvPicPr>
          <p:cNvPr id="74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949" y="4299362"/>
            <a:ext cx="939734" cy="406372"/>
          </a:xfrm>
          <a:prstGeom prst="rect">
            <a:avLst/>
          </a:prstGeom>
        </p:spPr>
      </p:pic>
      <p:sp>
        <p:nvSpPr>
          <p:cNvPr id="708" name="text 1"/>
          <p:cNvSpPr txBox="1"/>
          <p:nvPr/>
        </p:nvSpPr>
        <p:spPr>
          <a:xfrm>
            <a:off x="559189" y="4002238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709" name="text 1"/>
          <p:cNvSpPr txBox="1"/>
          <p:nvPr/>
        </p:nvSpPr>
        <p:spPr>
          <a:xfrm>
            <a:off x="1689410" y="4002238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710" name="text 1"/>
          <p:cNvSpPr txBox="1"/>
          <p:nvPr/>
        </p:nvSpPr>
        <p:spPr>
          <a:xfrm>
            <a:off x="2705339" y="4002238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sp>
        <p:nvSpPr>
          <p:cNvPr id="711" name="text 1"/>
          <p:cNvSpPr txBox="1"/>
          <p:nvPr/>
        </p:nvSpPr>
        <p:spPr>
          <a:xfrm>
            <a:off x="559189" y="4408610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712" name="text 1"/>
          <p:cNvSpPr txBox="1"/>
          <p:nvPr/>
        </p:nvSpPr>
        <p:spPr>
          <a:xfrm>
            <a:off x="1676711" y="4408610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713" name="text 1"/>
          <p:cNvSpPr txBox="1"/>
          <p:nvPr/>
        </p:nvSpPr>
        <p:spPr>
          <a:xfrm>
            <a:off x="2768834" y="4408610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75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1" y="3886641"/>
            <a:ext cx="6350" cy="825442"/>
          </a:xfrm>
          <a:prstGeom prst="rect">
            <a:avLst/>
          </a:prstGeom>
        </p:spPr>
      </p:pic>
      <p:pic>
        <p:nvPicPr>
          <p:cNvPr id="75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74" y="3886641"/>
            <a:ext cx="6350" cy="825442"/>
          </a:xfrm>
          <a:prstGeom prst="rect">
            <a:avLst/>
          </a:prstGeom>
        </p:spPr>
      </p:pic>
      <p:pic>
        <p:nvPicPr>
          <p:cNvPr id="75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5" y="4296187"/>
            <a:ext cx="3035087" cy="6350"/>
          </a:xfrm>
          <a:prstGeom prst="rect">
            <a:avLst/>
          </a:prstGeom>
        </p:spPr>
      </p:pic>
      <p:pic>
        <p:nvPicPr>
          <p:cNvPr id="75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20" y="3886641"/>
            <a:ext cx="6350" cy="825442"/>
          </a:xfrm>
          <a:prstGeom prst="rect">
            <a:avLst/>
          </a:prstGeom>
        </p:spPr>
      </p:pic>
      <p:pic>
        <p:nvPicPr>
          <p:cNvPr id="75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08" y="3886641"/>
            <a:ext cx="6350" cy="825442"/>
          </a:xfrm>
          <a:prstGeom prst="rect">
            <a:avLst/>
          </a:prstGeom>
        </p:spPr>
      </p:pic>
      <p:pic>
        <p:nvPicPr>
          <p:cNvPr id="75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5" y="3889816"/>
            <a:ext cx="3035087" cy="6350"/>
          </a:xfrm>
          <a:prstGeom prst="rect">
            <a:avLst/>
          </a:prstGeom>
        </p:spPr>
      </p:pic>
      <p:pic>
        <p:nvPicPr>
          <p:cNvPr id="75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5" y="4702558"/>
            <a:ext cx="3035087" cy="6350"/>
          </a:xfrm>
          <a:prstGeom prst="rect">
            <a:avLst/>
          </a:prstGeom>
        </p:spPr>
      </p:pic>
      <p:pic>
        <p:nvPicPr>
          <p:cNvPr id="75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1739251"/>
            <a:ext cx="1123871" cy="533362"/>
          </a:xfrm>
          <a:prstGeom prst="rect">
            <a:avLst/>
          </a:prstGeom>
        </p:spPr>
      </p:pic>
      <p:pic>
        <p:nvPicPr>
          <p:cNvPr id="75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66" y="1739251"/>
            <a:ext cx="958783" cy="533362"/>
          </a:xfrm>
          <a:prstGeom prst="rect">
            <a:avLst/>
          </a:prstGeom>
        </p:spPr>
      </p:pic>
      <p:pic>
        <p:nvPicPr>
          <p:cNvPr id="75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950" y="1739251"/>
            <a:ext cx="937972" cy="533362"/>
          </a:xfrm>
          <a:prstGeom prst="rect">
            <a:avLst/>
          </a:prstGeom>
        </p:spPr>
      </p:pic>
      <p:pic>
        <p:nvPicPr>
          <p:cNvPr id="76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2272614"/>
            <a:ext cx="1123871" cy="406371"/>
          </a:xfrm>
          <a:prstGeom prst="rect">
            <a:avLst/>
          </a:prstGeom>
        </p:spPr>
      </p:pic>
      <p:pic>
        <p:nvPicPr>
          <p:cNvPr id="76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66" y="2272614"/>
            <a:ext cx="958783" cy="406371"/>
          </a:xfrm>
          <a:prstGeom prst="rect">
            <a:avLst/>
          </a:prstGeom>
        </p:spPr>
      </p:pic>
      <p:pic>
        <p:nvPicPr>
          <p:cNvPr id="76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950" y="2272614"/>
            <a:ext cx="937972" cy="406371"/>
          </a:xfrm>
          <a:prstGeom prst="rect">
            <a:avLst/>
          </a:prstGeom>
        </p:spPr>
      </p:pic>
      <p:pic>
        <p:nvPicPr>
          <p:cNvPr id="76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2678984"/>
            <a:ext cx="1123871" cy="406372"/>
          </a:xfrm>
          <a:prstGeom prst="rect">
            <a:avLst/>
          </a:prstGeom>
        </p:spPr>
      </p:pic>
      <p:pic>
        <p:nvPicPr>
          <p:cNvPr id="76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66" y="2678984"/>
            <a:ext cx="958783" cy="406372"/>
          </a:xfrm>
          <a:prstGeom prst="rect">
            <a:avLst/>
          </a:prstGeom>
        </p:spPr>
      </p:pic>
      <p:pic>
        <p:nvPicPr>
          <p:cNvPr id="76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950" y="2678984"/>
            <a:ext cx="937972" cy="406372"/>
          </a:xfrm>
          <a:prstGeom prst="rect">
            <a:avLst/>
          </a:prstGeom>
        </p:spPr>
      </p:pic>
      <p:sp>
        <p:nvSpPr>
          <p:cNvPr id="714" name="text 1"/>
          <p:cNvSpPr txBox="1"/>
          <p:nvPr/>
        </p:nvSpPr>
        <p:spPr>
          <a:xfrm>
            <a:off x="705228" y="1913235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715" name="text 1"/>
          <p:cNvSpPr txBox="1"/>
          <p:nvPr/>
        </p:nvSpPr>
        <p:spPr>
          <a:xfrm>
            <a:off x="1537020" y="1811642"/>
            <a:ext cx="179279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particle  amount</a:t>
            </a:r>
            <a:endParaRPr>
              <a:latin typeface="Arial"/>
              <a:cs typeface="Arial"/>
            </a:endParaRPr>
          </a:p>
        </p:txBody>
      </p:sp>
      <p:sp>
        <p:nvSpPr>
          <p:cNvPr id="716" name="text 1"/>
          <p:cNvSpPr txBox="1"/>
          <p:nvPr/>
        </p:nvSpPr>
        <p:spPr>
          <a:xfrm>
            <a:off x="1727507" y="2027526"/>
            <a:ext cx="432170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endParaRPr sz="1750">
              <a:latin typeface="Arial"/>
              <a:cs typeface="Arial"/>
            </a:endParaRPr>
          </a:p>
        </p:txBody>
      </p:sp>
      <p:sp>
        <p:nvSpPr>
          <p:cNvPr id="717" name="text 1"/>
          <p:cNvSpPr txBox="1"/>
          <p:nvPr/>
        </p:nvSpPr>
        <p:spPr>
          <a:xfrm>
            <a:off x="2641855" y="2039781"/>
            <a:ext cx="555921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FFFFFF"/>
                </a:solidFill>
                <a:latin typeface="Arial"/>
                <a:cs typeface="Arial"/>
              </a:rPr>
              <a:t>(µg/m )</a:t>
            </a:r>
            <a:endParaRPr sz="1350">
              <a:latin typeface="Arial"/>
              <a:cs typeface="Arial"/>
            </a:endParaRPr>
          </a:p>
        </p:txBody>
      </p:sp>
      <p:sp>
        <p:nvSpPr>
          <p:cNvPr id="718" name="text 1"/>
          <p:cNvSpPr txBox="1"/>
          <p:nvPr/>
        </p:nvSpPr>
        <p:spPr>
          <a:xfrm>
            <a:off x="3083509" y="2039780"/>
            <a:ext cx="64761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719" name="text 1"/>
          <p:cNvSpPr txBox="1"/>
          <p:nvPr/>
        </p:nvSpPr>
        <p:spPr>
          <a:xfrm>
            <a:off x="419498" y="2383102"/>
            <a:ext cx="9800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720" name="text 1"/>
          <p:cNvSpPr txBox="1"/>
          <p:nvPr/>
        </p:nvSpPr>
        <p:spPr>
          <a:xfrm>
            <a:off x="1689410" y="2383102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721" name="text 1"/>
          <p:cNvSpPr txBox="1"/>
          <p:nvPr/>
        </p:nvSpPr>
        <p:spPr>
          <a:xfrm>
            <a:off x="2768834" y="2383102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sp>
        <p:nvSpPr>
          <p:cNvPr id="722" name="text 1"/>
          <p:cNvSpPr txBox="1"/>
          <p:nvPr/>
        </p:nvSpPr>
        <p:spPr>
          <a:xfrm>
            <a:off x="419498" y="2789473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723" name="text 1"/>
          <p:cNvSpPr txBox="1"/>
          <p:nvPr/>
        </p:nvSpPr>
        <p:spPr>
          <a:xfrm>
            <a:off x="1676711" y="2789473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724" name="text 1"/>
          <p:cNvSpPr txBox="1"/>
          <p:nvPr/>
        </p:nvSpPr>
        <p:spPr>
          <a:xfrm>
            <a:off x="2768834" y="2789473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pic>
        <p:nvPicPr>
          <p:cNvPr id="76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5" y="1732901"/>
            <a:ext cx="3033325" cy="2160951"/>
          </a:xfrm>
          <a:prstGeom prst="rect">
            <a:avLst/>
          </a:prstGeom>
        </p:spPr>
      </p:pic>
      <p:sp>
        <p:nvSpPr>
          <p:cNvPr id="725" name="text 1"/>
          <p:cNvSpPr txBox="1"/>
          <p:nvPr/>
        </p:nvSpPr>
        <p:spPr>
          <a:xfrm>
            <a:off x="521092" y="3189495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726" name="text 1"/>
          <p:cNvSpPr txBox="1"/>
          <p:nvPr/>
        </p:nvSpPr>
        <p:spPr>
          <a:xfrm>
            <a:off x="1689410" y="3189495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727" name="text 1"/>
          <p:cNvSpPr txBox="1"/>
          <p:nvPr/>
        </p:nvSpPr>
        <p:spPr>
          <a:xfrm>
            <a:off x="2768834" y="318949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sp>
        <p:nvSpPr>
          <p:cNvPr id="728" name="text 1"/>
          <p:cNvSpPr txBox="1"/>
          <p:nvPr/>
        </p:nvSpPr>
        <p:spPr>
          <a:xfrm>
            <a:off x="521092" y="3595867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729" name="text 1"/>
          <p:cNvSpPr txBox="1"/>
          <p:nvPr/>
        </p:nvSpPr>
        <p:spPr>
          <a:xfrm>
            <a:off x="1676711" y="3595867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64" name="text 1"/>
          <p:cNvSpPr txBox="1"/>
          <p:nvPr/>
        </p:nvSpPr>
        <p:spPr>
          <a:xfrm>
            <a:off x="2768834" y="3595867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pic>
        <p:nvPicPr>
          <p:cNvPr id="76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1" y="3074760"/>
            <a:ext cx="6350" cy="825442"/>
          </a:xfrm>
          <a:prstGeom prst="rect">
            <a:avLst/>
          </a:prstGeom>
        </p:spPr>
      </p:pic>
      <p:pic>
        <p:nvPicPr>
          <p:cNvPr id="76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74" y="3074760"/>
            <a:ext cx="6350" cy="825442"/>
          </a:xfrm>
          <a:prstGeom prst="rect">
            <a:avLst/>
          </a:prstGeom>
        </p:spPr>
      </p:pic>
      <p:pic>
        <p:nvPicPr>
          <p:cNvPr id="76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5" y="3484306"/>
            <a:ext cx="3035087" cy="6350"/>
          </a:xfrm>
          <a:prstGeom prst="rect">
            <a:avLst/>
          </a:prstGeom>
        </p:spPr>
      </p:pic>
      <p:pic>
        <p:nvPicPr>
          <p:cNvPr id="77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20" y="3074760"/>
            <a:ext cx="6350" cy="825442"/>
          </a:xfrm>
          <a:prstGeom prst="rect">
            <a:avLst/>
          </a:prstGeom>
        </p:spPr>
      </p:pic>
      <p:pic>
        <p:nvPicPr>
          <p:cNvPr id="77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08" y="3074760"/>
            <a:ext cx="6350" cy="825442"/>
          </a:xfrm>
          <a:prstGeom prst="rect">
            <a:avLst/>
          </a:prstGeom>
        </p:spPr>
      </p:pic>
      <p:pic>
        <p:nvPicPr>
          <p:cNvPr id="77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5" y="3077934"/>
            <a:ext cx="3035087" cy="6350"/>
          </a:xfrm>
          <a:prstGeom prst="rect">
            <a:avLst/>
          </a:prstGeom>
        </p:spPr>
      </p:pic>
      <p:pic>
        <p:nvPicPr>
          <p:cNvPr id="77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5" y="3890677"/>
            <a:ext cx="3035087" cy="6350"/>
          </a:xfrm>
          <a:prstGeom prst="rect">
            <a:avLst/>
          </a:prstGeom>
        </p:spPr>
      </p:pic>
      <p:pic>
        <p:nvPicPr>
          <p:cNvPr id="77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84" y="5156958"/>
            <a:ext cx="11512833" cy="1560498"/>
          </a:xfrm>
          <a:prstGeom prst="rect">
            <a:avLst/>
          </a:prstGeom>
        </p:spPr>
      </p:pic>
      <p:pic>
        <p:nvPicPr>
          <p:cNvPr id="77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0" y="5153784"/>
            <a:ext cx="11519182" cy="1566847"/>
          </a:xfrm>
          <a:prstGeom prst="rect">
            <a:avLst/>
          </a:prstGeom>
        </p:spPr>
      </p:pic>
      <p:sp>
        <p:nvSpPr>
          <p:cNvPr id="65" name="text 1"/>
          <p:cNvSpPr txBox="1"/>
          <p:nvPr/>
        </p:nvSpPr>
        <p:spPr>
          <a:xfrm>
            <a:off x="470295" y="5349519"/>
            <a:ext cx="2014334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pollution  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66" name="text 1"/>
          <p:cNvSpPr txBox="1"/>
          <p:nvPr/>
        </p:nvSpPr>
        <p:spPr>
          <a:xfrm>
            <a:off x="470296" y="5813036"/>
            <a:ext cx="3911392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group_by(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city,  size</a:t>
            </a:r>
            <a:r>
              <a:rPr sz="2350" spc="5" dirty="0">
                <a:latin typeface="Arial"/>
                <a:cs typeface="Arial"/>
              </a:rPr>
              <a:t>)  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470295" y="6276553"/>
            <a:ext cx="9701374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summarise(mean  =  mean(amount),  sum  =  sum(amount),  n  =  n())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77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237" y="1147074"/>
            <a:ext cx="1123871" cy="533362"/>
          </a:xfrm>
          <a:prstGeom prst="rect">
            <a:avLst/>
          </a:prstGeom>
        </p:spPr>
      </p:pic>
      <p:pic>
        <p:nvPicPr>
          <p:cNvPr id="777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07" y="1147074"/>
            <a:ext cx="958783" cy="533362"/>
          </a:xfrm>
          <a:prstGeom prst="rect">
            <a:avLst/>
          </a:prstGeom>
        </p:spPr>
      </p:pic>
      <p:pic>
        <p:nvPicPr>
          <p:cNvPr id="778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90" y="1147074"/>
            <a:ext cx="939731" cy="533362"/>
          </a:xfrm>
          <a:prstGeom prst="rect">
            <a:avLst/>
          </a:prstGeom>
        </p:spPr>
      </p:pic>
      <p:pic>
        <p:nvPicPr>
          <p:cNvPr id="779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237" y="1680436"/>
            <a:ext cx="1123871" cy="406372"/>
          </a:xfrm>
          <a:prstGeom prst="rect">
            <a:avLst/>
          </a:prstGeom>
        </p:spPr>
      </p:pic>
      <p:pic>
        <p:nvPicPr>
          <p:cNvPr id="78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07" y="1680436"/>
            <a:ext cx="958783" cy="406372"/>
          </a:xfrm>
          <a:prstGeom prst="rect">
            <a:avLst/>
          </a:prstGeom>
        </p:spPr>
      </p:pic>
      <p:pic>
        <p:nvPicPr>
          <p:cNvPr id="781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90" y="1680436"/>
            <a:ext cx="939731" cy="406372"/>
          </a:xfrm>
          <a:prstGeom prst="rect">
            <a:avLst/>
          </a:prstGeom>
        </p:spPr>
      </p:pic>
      <p:sp>
        <p:nvSpPr>
          <p:cNvPr id="68" name="text 1"/>
          <p:cNvSpPr txBox="1"/>
          <p:nvPr/>
        </p:nvSpPr>
        <p:spPr>
          <a:xfrm>
            <a:off x="4578457" y="1322726"/>
            <a:ext cx="4001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>
              <a:latin typeface="Arial"/>
              <a:cs typeface="Arial"/>
            </a:endParaRPr>
          </a:p>
        </p:txBody>
      </p:sp>
      <p:sp>
        <p:nvSpPr>
          <p:cNvPr id="69" name="text 1"/>
          <p:cNvSpPr txBox="1"/>
          <p:nvPr/>
        </p:nvSpPr>
        <p:spPr>
          <a:xfrm>
            <a:off x="5410248" y="1221134"/>
            <a:ext cx="179279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particle  amount</a:t>
            </a:r>
            <a:endParaRPr>
              <a:latin typeface="Arial"/>
              <a:cs typeface="Arial"/>
            </a:endParaRPr>
          </a:p>
        </p:txBody>
      </p:sp>
      <p:sp>
        <p:nvSpPr>
          <p:cNvPr id="70" name="text 1"/>
          <p:cNvSpPr txBox="1"/>
          <p:nvPr/>
        </p:nvSpPr>
        <p:spPr>
          <a:xfrm>
            <a:off x="5600736" y="1437018"/>
            <a:ext cx="432170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70" b="1" spc="5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endParaRPr sz="1750">
              <a:latin typeface="Arial"/>
              <a:cs typeface="Arial"/>
            </a:endParaRPr>
          </a:p>
        </p:txBody>
      </p:sp>
      <p:sp>
        <p:nvSpPr>
          <p:cNvPr id="71" name="text 1"/>
          <p:cNvSpPr txBox="1"/>
          <p:nvPr/>
        </p:nvSpPr>
        <p:spPr>
          <a:xfrm>
            <a:off x="6515083" y="1449273"/>
            <a:ext cx="555921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FFFFFF"/>
                </a:solidFill>
                <a:latin typeface="Arial"/>
                <a:cs typeface="Arial"/>
              </a:rPr>
              <a:t>(µg/m )</a:t>
            </a:r>
            <a:endParaRPr sz="1350">
              <a:latin typeface="Arial"/>
              <a:cs typeface="Arial"/>
            </a:endParaRPr>
          </a:p>
        </p:txBody>
      </p:sp>
      <p:sp>
        <p:nvSpPr>
          <p:cNvPr id="72" name="text 1"/>
          <p:cNvSpPr txBox="1"/>
          <p:nvPr/>
        </p:nvSpPr>
        <p:spPr>
          <a:xfrm>
            <a:off x="6956737" y="1449272"/>
            <a:ext cx="64761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73" name="text 1"/>
          <p:cNvSpPr txBox="1"/>
          <p:nvPr/>
        </p:nvSpPr>
        <p:spPr>
          <a:xfrm>
            <a:off x="4292727" y="1792593"/>
            <a:ext cx="10054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74" name="text 1"/>
          <p:cNvSpPr txBox="1"/>
          <p:nvPr/>
        </p:nvSpPr>
        <p:spPr>
          <a:xfrm>
            <a:off x="5562638" y="1792593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75" name="text 1"/>
          <p:cNvSpPr txBox="1"/>
          <p:nvPr/>
        </p:nvSpPr>
        <p:spPr>
          <a:xfrm>
            <a:off x="6635712" y="1792593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23</a:t>
            </a:r>
            <a:endParaRPr>
              <a:latin typeface="Arial"/>
              <a:cs typeface="Arial"/>
            </a:endParaRPr>
          </a:p>
        </p:txBody>
      </p:sp>
      <p:pic>
        <p:nvPicPr>
          <p:cNvPr id="782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87" y="1140724"/>
            <a:ext cx="3035087" cy="952433"/>
          </a:xfrm>
          <a:prstGeom prst="rect">
            <a:avLst/>
          </a:prstGeom>
        </p:spPr>
      </p:pic>
      <p:pic>
        <p:nvPicPr>
          <p:cNvPr id="783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237" y="2808551"/>
            <a:ext cx="1123871" cy="406372"/>
          </a:xfrm>
          <a:prstGeom prst="rect">
            <a:avLst/>
          </a:prstGeom>
        </p:spPr>
      </p:pic>
      <p:pic>
        <p:nvPicPr>
          <p:cNvPr id="78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07" y="2808551"/>
            <a:ext cx="958783" cy="406372"/>
          </a:xfrm>
          <a:prstGeom prst="rect">
            <a:avLst/>
          </a:prstGeom>
        </p:spPr>
      </p:pic>
      <p:pic>
        <p:nvPicPr>
          <p:cNvPr id="785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90" y="2808551"/>
            <a:ext cx="939731" cy="406372"/>
          </a:xfrm>
          <a:prstGeom prst="rect">
            <a:avLst/>
          </a:prstGeom>
        </p:spPr>
      </p:pic>
      <p:sp>
        <p:nvSpPr>
          <p:cNvPr id="76" name="text 1"/>
          <p:cNvSpPr txBox="1"/>
          <p:nvPr/>
        </p:nvSpPr>
        <p:spPr>
          <a:xfrm>
            <a:off x="4394320" y="2922814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77" name="text 1"/>
          <p:cNvSpPr txBox="1"/>
          <p:nvPr/>
        </p:nvSpPr>
        <p:spPr>
          <a:xfrm>
            <a:off x="5562638" y="2922814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78" name="text 1"/>
          <p:cNvSpPr txBox="1"/>
          <p:nvPr/>
        </p:nvSpPr>
        <p:spPr>
          <a:xfrm>
            <a:off x="6635712" y="2922814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22</a:t>
            </a:r>
            <a:endParaRPr>
              <a:latin typeface="Arial"/>
              <a:cs typeface="Arial"/>
            </a:endParaRPr>
          </a:p>
        </p:txBody>
      </p:sp>
      <p:pic>
        <p:nvPicPr>
          <p:cNvPr id="786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933" y="2802202"/>
            <a:ext cx="6350" cy="419070"/>
          </a:xfrm>
          <a:prstGeom prst="rect">
            <a:avLst/>
          </a:prstGeom>
        </p:spPr>
      </p:pic>
      <p:pic>
        <p:nvPicPr>
          <p:cNvPr id="787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15" y="2802202"/>
            <a:ext cx="6350" cy="419070"/>
          </a:xfrm>
          <a:prstGeom prst="rect">
            <a:avLst/>
          </a:prstGeom>
        </p:spPr>
      </p:pic>
      <p:pic>
        <p:nvPicPr>
          <p:cNvPr id="788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61" y="2802202"/>
            <a:ext cx="6350" cy="419070"/>
          </a:xfrm>
          <a:prstGeom prst="rect">
            <a:avLst/>
          </a:prstGeom>
        </p:spPr>
      </p:pic>
      <p:pic>
        <p:nvPicPr>
          <p:cNvPr id="789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449" y="2802202"/>
            <a:ext cx="6350" cy="419070"/>
          </a:xfrm>
          <a:prstGeom prst="rect">
            <a:avLst/>
          </a:prstGeom>
        </p:spPr>
      </p:pic>
      <p:pic>
        <p:nvPicPr>
          <p:cNvPr id="790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87" y="2805377"/>
            <a:ext cx="3035087" cy="6350"/>
          </a:xfrm>
          <a:prstGeom prst="rect">
            <a:avLst/>
          </a:prstGeom>
        </p:spPr>
      </p:pic>
      <p:pic>
        <p:nvPicPr>
          <p:cNvPr id="791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87" y="3211749"/>
            <a:ext cx="3035087" cy="6350"/>
          </a:xfrm>
          <a:prstGeom prst="rect">
            <a:avLst/>
          </a:prstGeom>
        </p:spPr>
      </p:pic>
      <p:pic>
        <p:nvPicPr>
          <p:cNvPr id="792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237" y="3371972"/>
            <a:ext cx="1123871" cy="406371"/>
          </a:xfrm>
          <a:prstGeom prst="rect">
            <a:avLst/>
          </a:prstGeom>
        </p:spPr>
      </p:pic>
      <p:pic>
        <p:nvPicPr>
          <p:cNvPr id="79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07" y="3371972"/>
            <a:ext cx="958783" cy="406371"/>
          </a:xfrm>
          <a:prstGeom prst="rect">
            <a:avLst/>
          </a:prstGeom>
        </p:spPr>
      </p:pic>
      <p:pic>
        <p:nvPicPr>
          <p:cNvPr id="794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90" y="3371972"/>
            <a:ext cx="939731" cy="406371"/>
          </a:xfrm>
          <a:prstGeom prst="rect">
            <a:avLst/>
          </a:prstGeom>
        </p:spPr>
      </p:pic>
      <p:sp>
        <p:nvSpPr>
          <p:cNvPr id="79" name="text 1"/>
          <p:cNvSpPr txBox="1"/>
          <p:nvPr/>
        </p:nvSpPr>
        <p:spPr>
          <a:xfrm>
            <a:off x="4394320" y="3481575"/>
            <a:ext cx="7732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London</a:t>
            </a:r>
            <a:endParaRPr>
              <a:latin typeface="Arial"/>
              <a:cs typeface="Arial"/>
            </a:endParaRPr>
          </a:p>
        </p:txBody>
      </p:sp>
      <p:sp>
        <p:nvSpPr>
          <p:cNvPr id="80" name="text 1"/>
          <p:cNvSpPr txBox="1"/>
          <p:nvPr/>
        </p:nvSpPr>
        <p:spPr>
          <a:xfrm>
            <a:off x="5549939" y="3481575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81" name="text 1"/>
          <p:cNvSpPr txBox="1"/>
          <p:nvPr/>
        </p:nvSpPr>
        <p:spPr>
          <a:xfrm>
            <a:off x="6635712" y="348157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16</a:t>
            </a:r>
            <a:endParaRPr>
              <a:latin typeface="Arial"/>
              <a:cs typeface="Arial"/>
            </a:endParaRPr>
          </a:p>
        </p:txBody>
      </p:sp>
      <p:pic>
        <p:nvPicPr>
          <p:cNvPr id="795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933" y="3365623"/>
            <a:ext cx="6350" cy="419070"/>
          </a:xfrm>
          <a:prstGeom prst="rect">
            <a:avLst/>
          </a:prstGeom>
        </p:spPr>
      </p:pic>
      <p:pic>
        <p:nvPicPr>
          <p:cNvPr id="796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15" y="3365623"/>
            <a:ext cx="6350" cy="419070"/>
          </a:xfrm>
          <a:prstGeom prst="rect">
            <a:avLst/>
          </a:prstGeom>
        </p:spPr>
      </p:pic>
      <p:pic>
        <p:nvPicPr>
          <p:cNvPr id="797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61" y="3365623"/>
            <a:ext cx="6350" cy="419070"/>
          </a:xfrm>
          <a:prstGeom prst="rect">
            <a:avLst/>
          </a:prstGeom>
        </p:spPr>
      </p:pic>
      <p:pic>
        <p:nvPicPr>
          <p:cNvPr id="798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449" y="3365623"/>
            <a:ext cx="6350" cy="419070"/>
          </a:xfrm>
          <a:prstGeom prst="rect">
            <a:avLst/>
          </a:prstGeom>
        </p:spPr>
      </p:pic>
      <p:pic>
        <p:nvPicPr>
          <p:cNvPr id="799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87" y="3368797"/>
            <a:ext cx="3035087" cy="6350"/>
          </a:xfrm>
          <a:prstGeom prst="rect">
            <a:avLst/>
          </a:prstGeom>
        </p:spPr>
      </p:pic>
      <p:pic>
        <p:nvPicPr>
          <p:cNvPr id="800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87" y="3775169"/>
            <a:ext cx="3035087" cy="6350"/>
          </a:xfrm>
          <a:prstGeom prst="rect">
            <a:avLst/>
          </a:prstGeom>
        </p:spPr>
      </p:pic>
      <p:pic>
        <p:nvPicPr>
          <p:cNvPr id="801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237" y="3935393"/>
            <a:ext cx="1123871" cy="406372"/>
          </a:xfrm>
          <a:prstGeom prst="rect">
            <a:avLst/>
          </a:prstGeom>
        </p:spPr>
      </p:pic>
      <p:pic>
        <p:nvPicPr>
          <p:cNvPr id="80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07" y="3935393"/>
            <a:ext cx="958783" cy="406372"/>
          </a:xfrm>
          <a:prstGeom prst="rect">
            <a:avLst/>
          </a:prstGeom>
        </p:spPr>
      </p:pic>
      <p:pic>
        <p:nvPicPr>
          <p:cNvPr id="803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90" y="3935393"/>
            <a:ext cx="939731" cy="406372"/>
          </a:xfrm>
          <a:prstGeom prst="rect">
            <a:avLst/>
          </a:prstGeom>
        </p:spPr>
      </p:pic>
      <p:sp>
        <p:nvSpPr>
          <p:cNvPr id="83" name="text 1"/>
          <p:cNvSpPr txBox="1"/>
          <p:nvPr/>
        </p:nvSpPr>
        <p:spPr>
          <a:xfrm>
            <a:off x="4432417" y="4046685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84" name="text 1"/>
          <p:cNvSpPr txBox="1"/>
          <p:nvPr/>
        </p:nvSpPr>
        <p:spPr>
          <a:xfrm>
            <a:off x="5562638" y="4046685"/>
            <a:ext cx="5161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large</a:t>
            </a:r>
            <a:endParaRPr>
              <a:latin typeface="Arial"/>
              <a:cs typeface="Arial"/>
            </a:endParaRPr>
          </a:p>
        </p:txBody>
      </p:sp>
      <p:sp>
        <p:nvSpPr>
          <p:cNvPr id="85" name="text 1"/>
          <p:cNvSpPr txBox="1"/>
          <p:nvPr/>
        </p:nvSpPr>
        <p:spPr>
          <a:xfrm>
            <a:off x="6572217" y="4046685"/>
            <a:ext cx="38664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121</a:t>
            </a:r>
            <a:endParaRPr>
              <a:latin typeface="Arial"/>
              <a:cs typeface="Arial"/>
            </a:endParaRPr>
          </a:p>
        </p:txBody>
      </p:sp>
      <p:pic>
        <p:nvPicPr>
          <p:cNvPr id="804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933" y="3929044"/>
            <a:ext cx="6350" cy="419070"/>
          </a:xfrm>
          <a:prstGeom prst="rect">
            <a:avLst/>
          </a:prstGeom>
        </p:spPr>
      </p:pic>
      <p:pic>
        <p:nvPicPr>
          <p:cNvPr id="80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15" y="3929044"/>
            <a:ext cx="6350" cy="419070"/>
          </a:xfrm>
          <a:prstGeom prst="rect">
            <a:avLst/>
          </a:prstGeom>
        </p:spPr>
      </p:pic>
      <p:pic>
        <p:nvPicPr>
          <p:cNvPr id="806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61" y="3929044"/>
            <a:ext cx="6350" cy="419070"/>
          </a:xfrm>
          <a:prstGeom prst="rect">
            <a:avLst/>
          </a:prstGeom>
        </p:spPr>
      </p:pic>
      <p:pic>
        <p:nvPicPr>
          <p:cNvPr id="807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449" y="3929044"/>
            <a:ext cx="6350" cy="419070"/>
          </a:xfrm>
          <a:prstGeom prst="rect">
            <a:avLst/>
          </a:prstGeom>
        </p:spPr>
      </p:pic>
      <p:pic>
        <p:nvPicPr>
          <p:cNvPr id="808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87" y="3932218"/>
            <a:ext cx="3035087" cy="6350"/>
          </a:xfrm>
          <a:prstGeom prst="rect">
            <a:avLst/>
          </a:prstGeom>
        </p:spPr>
      </p:pic>
      <p:pic>
        <p:nvPicPr>
          <p:cNvPr id="809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87" y="4338590"/>
            <a:ext cx="3035087" cy="6350"/>
          </a:xfrm>
          <a:prstGeom prst="rect">
            <a:avLst/>
          </a:prstGeom>
        </p:spPr>
      </p:pic>
      <p:pic>
        <p:nvPicPr>
          <p:cNvPr id="810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237" y="4498813"/>
            <a:ext cx="1123871" cy="406372"/>
          </a:xfrm>
          <a:prstGeom prst="rect">
            <a:avLst/>
          </a:prstGeom>
        </p:spPr>
      </p:pic>
      <p:pic>
        <p:nvPicPr>
          <p:cNvPr id="81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07" y="4498813"/>
            <a:ext cx="958783" cy="406372"/>
          </a:xfrm>
          <a:prstGeom prst="rect">
            <a:avLst/>
          </a:prstGeom>
        </p:spPr>
      </p:pic>
      <p:pic>
        <p:nvPicPr>
          <p:cNvPr id="812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90" y="4498813"/>
            <a:ext cx="939731" cy="406372"/>
          </a:xfrm>
          <a:prstGeom prst="rect">
            <a:avLst/>
          </a:prstGeom>
        </p:spPr>
      </p:pic>
      <p:sp>
        <p:nvSpPr>
          <p:cNvPr id="86" name="text 1"/>
          <p:cNvSpPr txBox="1"/>
          <p:nvPr/>
        </p:nvSpPr>
        <p:spPr>
          <a:xfrm>
            <a:off x="4432417" y="4611795"/>
            <a:ext cx="69698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Beijing</a:t>
            </a:r>
            <a:endParaRPr>
              <a:latin typeface="Arial"/>
              <a:cs typeface="Arial"/>
            </a:endParaRPr>
          </a:p>
        </p:txBody>
      </p:sp>
      <p:sp>
        <p:nvSpPr>
          <p:cNvPr id="87" name="text 1"/>
          <p:cNvSpPr txBox="1"/>
          <p:nvPr/>
        </p:nvSpPr>
        <p:spPr>
          <a:xfrm>
            <a:off x="5549939" y="4611795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88" name="text 1"/>
          <p:cNvSpPr txBox="1"/>
          <p:nvPr/>
        </p:nvSpPr>
        <p:spPr>
          <a:xfrm>
            <a:off x="6635712" y="4611795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pic>
        <p:nvPicPr>
          <p:cNvPr id="813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933" y="4492464"/>
            <a:ext cx="6350" cy="419070"/>
          </a:xfrm>
          <a:prstGeom prst="rect">
            <a:avLst/>
          </a:prstGeom>
        </p:spPr>
      </p:pic>
      <p:pic>
        <p:nvPicPr>
          <p:cNvPr id="814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15" y="4492464"/>
            <a:ext cx="6350" cy="419070"/>
          </a:xfrm>
          <a:prstGeom prst="rect">
            <a:avLst/>
          </a:prstGeom>
        </p:spPr>
      </p:pic>
      <p:pic>
        <p:nvPicPr>
          <p:cNvPr id="815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61" y="4492464"/>
            <a:ext cx="6350" cy="419070"/>
          </a:xfrm>
          <a:prstGeom prst="rect">
            <a:avLst/>
          </a:prstGeom>
        </p:spPr>
      </p:pic>
      <p:pic>
        <p:nvPicPr>
          <p:cNvPr id="816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449" y="4492464"/>
            <a:ext cx="6350" cy="419070"/>
          </a:xfrm>
          <a:prstGeom prst="rect">
            <a:avLst/>
          </a:prstGeom>
        </p:spPr>
      </p:pic>
      <p:pic>
        <p:nvPicPr>
          <p:cNvPr id="817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87" y="4495639"/>
            <a:ext cx="3035087" cy="6350"/>
          </a:xfrm>
          <a:prstGeom prst="rect">
            <a:avLst/>
          </a:prstGeom>
        </p:spPr>
      </p:pic>
      <p:pic>
        <p:nvPicPr>
          <p:cNvPr id="818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87" y="4902010"/>
            <a:ext cx="3035087" cy="6350"/>
          </a:xfrm>
          <a:prstGeom prst="rect">
            <a:avLst/>
          </a:prstGeom>
        </p:spPr>
      </p:pic>
      <p:pic>
        <p:nvPicPr>
          <p:cNvPr id="819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237" y="2245131"/>
            <a:ext cx="1123871" cy="406372"/>
          </a:xfrm>
          <a:prstGeom prst="rect">
            <a:avLst/>
          </a:prstGeom>
        </p:spPr>
      </p:pic>
      <p:pic>
        <p:nvPicPr>
          <p:cNvPr id="82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07" y="2245131"/>
            <a:ext cx="958783" cy="406372"/>
          </a:xfrm>
          <a:prstGeom prst="rect">
            <a:avLst/>
          </a:prstGeom>
        </p:spPr>
      </p:pic>
      <p:pic>
        <p:nvPicPr>
          <p:cNvPr id="821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90" y="2245131"/>
            <a:ext cx="939731" cy="406372"/>
          </a:xfrm>
          <a:prstGeom prst="rect">
            <a:avLst/>
          </a:prstGeom>
        </p:spPr>
      </p:pic>
      <p:sp>
        <p:nvSpPr>
          <p:cNvPr id="89" name="text 1"/>
          <p:cNvSpPr txBox="1"/>
          <p:nvPr/>
        </p:nvSpPr>
        <p:spPr>
          <a:xfrm>
            <a:off x="4292726" y="2357704"/>
            <a:ext cx="97975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New York</a:t>
            </a:r>
            <a:endParaRPr>
              <a:latin typeface="Arial"/>
              <a:cs typeface="Arial"/>
            </a:endParaRPr>
          </a:p>
        </p:txBody>
      </p:sp>
      <p:sp>
        <p:nvSpPr>
          <p:cNvPr id="90" name="text 1"/>
          <p:cNvSpPr txBox="1"/>
          <p:nvPr/>
        </p:nvSpPr>
        <p:spPr>
          <a:xfrm>
            <a:off x="5549939" y="2357704"/>
            <a:ext cx="5418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small</a:t>
            </a:r>
            <a:endParaRPr>
              <a:latin typeface="Arial"/>
              <a:cs typeface="Arial"/>
            </a:endParaRPr>
          </a:p>
        </p:txBody>
      </p:sp>
      <p:sp>
        <p:nvSpPr>
          <p:cNvPr id="91" name="text 1"/>
          <p:cNvSpPr txBox="1"/>
          <p:nvPr/>
        </p:nvSpPr>
        <p:spPr>
          <a:xfrm>
            <a:off x="6635712" y="2357704"/>
            <a:ext cx="257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latin typeface="Arial"/>
                <a:cs typeface="Arial"/>
              </a:rPr>
              <a:t>14</a:t>
            </a:r>
            <a:endParaRPr>
              <a:latin typeface="Arial"/>
              <a:cs typeface="Arial"/>
            </a:endParaRPr>
          </a:p>
        </p:txBody>
      </p:sp>
      <p:pic>
        <p:nvPicPr>
          <p:cNvPr id="822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933" y="2238782"/>
            <a:ext cx="6350" cy="419070"/>
          </a:xfrm>
          <a:prstGeom prst="rect">
            <a:avLst/>
          </a:prstGeom>
        </p:spPr>
      </p:pic>
      <p:pic>
        <p:nvPicPr>
          <p:cNvPr id="823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15" y="2238782"/>
            <a:ext cx="6350" cy="419070"/>
          </a:xfrm>
          <a:prstGeom prst="rect">
            <a:avLst/>
          </a:prstGeom>
        </p:spPr>
      </p:pic>
      <p:pic>
        <p:nvPicPr>
          <p:cNvPr id="824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61" y="2238782"/>
            <a:ext cx="6350" cy="419070"/>
          </a:xfrm>
          <a:prstGeom prst="rect">
            <a:avLst/>
          </a:prstGeom>
        </p:spPr>
      </p:pic>
      <p:pic>
        <p:nvPicPr>
          <p:cNvPr id="82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449" y="2238782"/>
            <a:ext cx="6350" cy="419070"/>
          </a:xfrm>
          <a:prstGeom prst="rect">
            <a:avLst/>
          </a:prstGeom>
        </p:spPr>
      </p:pic>
      <p:pic>
        <p:nvPicPr>
          <p:cNvPr id="826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87" y="2241956"/>
            <a:ext cx="3035087" cy="6350"/>
          </a:xfrm>
          <a:prstGeom prst="rect">
            <a:avLst/>
          </a:prstGeom>
        </p:spPr>
      </p:pic>
      <p:pic>
        <p:nvPicPr>
          <p:cNvPr id="827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87" y="2648328"/>
            <a:ext cx="3035087" cy="6350"/>
          </a:xfrm>
          <a:prstGeom prst="rect">
            <a:avLst/>
          </a:prstGeom>
        </p:spPr>
      </p:pic>
      <p:pic>
        <p:nvPicPr>
          <p:cNvPr id="828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24" y="3195489"/>
            <a:ext cx="406548" cy="182767"/>
          </a:xfrm>
          <a:prstGeom prst="rect">
            <a:avLst/>
          </a:prstGeom>
        </p:spPr>
      </p:pic>
      <p:pic>
        <p:nvPicPr>
          <p:cNvPr id="829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044" y="3150576"/>
            <a:ext cx="169695" cy="141846"/>
          </a:xfrm>
          <a:prstGeom prst="rect">
            <a:avLst/>
          </a:prstGeom>
        </p:spPr>
      </p:pic>
      <p:pic>
        <p:nvPicPr>
          <p:cNvPr id="830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24" y="2705874"/>
            <a:ext cx="416269" cy="264584"/>
          </a:xfrm>
          <a:prstGeom prst="rect">
            <a:avLst/>
          </a:prstGeom>
        </p:spPr>
      </p:pic>
      <p:pic>
        <p:nvPicPr>
          <p:cNvPr id="831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853" y="2656414"/>
            <a:ext cx="169885" cy="143664"/>
          </a:xfrm>
          <a:prstGeom prst="rect">
            <a:avLst/>
          </a:prstGeom>
        </p:spPr>
      </p:pic>
      <p:pic>
        <p:nvPicPr>
          <p:cNvPr id="832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24" y="2161168"/>
            <a:ext cx="432591" cy="401491"/>
          </a:xfrm>
          <a:prstGeom prst="rect">
            <a:avLst/>
          </a:prstGeom>
        </p:spPr>
      </p:pic>
      <p:pic>
        <p:nvPicPr>
          <p:cNvPr id="833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033" y="2089876"/>
            <a:ext cx="163706" cy="159288"/>
          </a:xfrm>
          <a:prstGeom prst="rect">
            <a:avLst/>
          </a:prstGeom>
        </p:spPr>
      </p:pic>
      <p:pic>
        <p:nvPicPr>
          <p:cNvPr id="834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23" y="3694679"/>
            <a:ext cx="398755" cy="91375"/>
          </a:xfrm>
          <a:prstGeom prst="rect">
            <a:avLst/>
          </a:prstGeom>
        </p:spPr>
      </p:pic>
      <p:pic>
        <p:nvPicPr>
          <p:cNvPr id="835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852" y="3641134"/>
            <a:ext cx="161887" cy="150754"/>
          </a:xfrm>
          <a:prstGeom prst="rect">
            <a:avLst/>
          </a:prstGeom>
        </p:spPr>
      </p:pic>
      <p:pic>
        <p:nvPicPr>
          <p:cNvPr id="836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24" y="4155755"/>
            <a:ext cx="397462" cy="54499"/>
          </a:xfrm>
          <a:prstGeom prst="rect">
            <a:avLst/>
          </a:prstGeom>
        </p:spPr>
      </p:pic>
      <p:pic>
        <p:nvPicPr>
          <p:cNvPr id="837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034" y="4114222"/>
            <a:ext cx="155704" cy="152230"/>
          </a:xfrm>
          <a:prstGeom prst="rect">
            <a:avLst/>
          </a:prstGeom>
        </p:spPr>
      </p:pic>
      <p:pic>
        <p:nvPicPr>
          <p:cNvPr id="838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24" y="4563553"/>
            <a:ext cx="404503" cy="163455"/>
          </a:xfrm>
          <a:prstGeom prst="rect">
            <a:avLst/>
          </a:prstGeom>
        </p:spPr>
      </p:pic>
      <p:pic>
        <p:nvPicPr>
          <p:cNvPr id="839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889" y="4629701"/>
            <a:ext cx="168849" cy="1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402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bject 8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451466" y="682818"/>
            <a:ext cx="4668907" cy="7162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54" spc="5" dirty="0">
                <a:solidFill>
                  <a:srgbClr val="005493"/>
                </a:solidFill>
                <a:latin typeface="Arial"/>
                <a:cs typeface="Arial"/>
              </a:rPr>
              <a:t>Самостоятельно</a:t>
            </a:r>
            <a:endParaRPr sz="46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562418" y="1909552"/>
            <a:ext cx="10336291" cy="18004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80" spc="5" dirty="0">
                <a:solidFill>
                  <a:srgbClr val="005493"/>
                </a:solidFill>
                <a:latin typeface="Arial"/>
                <a:cs typeface="Arial"/>
              </a:rPr>
              <a:t>Используя</a:t>
            </a:r>
            <a:r>
              <a:rPr sz="2880" spc="5" dirty="0">
                <a:solidFill>
                  <a:srgbClr val="005493"/>
                </a:solidFill>
                <a:latin typeface="Arial"/>
                <a:cs typeface="Arial"/>
              </a:rPr>
              <a:t> group_by(), summarise(), and arrange() </a:t>
            </a:r>
            <a:br>
              <a:rPr lang="ru-RU" sz="2880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2880" spc="5" dirty="0">
                <a:solidFill>
                  <a:srgbClr val="005493"/>
                </a:solidFill>
                <a:latin typeface="Arial"/>
                <a:cs typeface="Arial"/>
              </a:rPr>
              <a:t>выведите на экран десять самых популярных детских</a:t>
            </a:r>
            <a:endParaRPr sz="2850" dirty="0">
              <a:latin typeface="Arial"/>
              <a:cs typeface="Arial"/>
            </a:endParaRPr>
          </a:p>
          <a:p>
            <a:r>
              <a:rPr lang="ru-RU" sz="2940" spc="5" dirty="0">
                <a:solidFill>
                  <a:srgbClr val="005493"/>
                </a:solidFill>
                <a:latin typeface="Arial"/>
                <a:cs typeface="Arial"/>
              </a:rPr>
              <a:t>имен. Рассчитайте их популярность как общее количество</a:t>
            </a:r>
            <a:endParaRPr sz="2900" dirty="0">
              <a:latin typeface="Arial"/>
              <a:cs typeface="Arial"/>
            </a:endParaRPr>
          </a:p>
          <a:p>
            <a: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  <a:t>детей одного пола с этим именем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.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8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8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700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bject 8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4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84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3" y="153926"/>
            <a:ext cx="11044835" cy="6550147"/>
          </a:xfrm>
          <a:prstGeom prst="rect">
            <a:avLst/>
          </a:prstGeom>
        </p:spPr>
      </p:pic>
      <p:pic>
        <p:nvPicPr>
          <p:cNvPr id="84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8" y="150752"/>
            <a:ext cx="11051183" cy="655649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30627" y="233587"/>
            <a:ext cx="2477601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babynames  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30627" y="754251"/>
            <a:ext cx="443486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group_by(name,  sex)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30627" y="1274915"/>
            <a:ext cx="525368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summarise(total  =  sum(n))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30627" y="1795578"/>
            <a:ext cx="319093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arrange(desc(total))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30627" y="2301447"/>
            <a:ext cx="319254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          name      sex      total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30627" y="2669721"/>
            <a:ext cx="34605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1      James          M  5120990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30627" y="3037995"/>
            <a:ext cx="340990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2        John          M  5095674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30627" y="3406269"/>
            <a:ext cx="334450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3    Robert          M  4803068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30627" y="3774543"/>
            <a:ext cx="331821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4  Michael          M  4323928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30627" y="4142817"/>
            <a:ext cx="337143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5        Mary          F  4118058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30627" y="4511091"/>
            <a:ext cx="326692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6  William          M  4071645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730627" y="4879366"/>
            <a:ext cx="337079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7      David          M  3589754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30627" y="5247640"/>
            <a:ext cx="339580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8    Joseph          M  2581785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730627" y="5615914"/>
            <a:ext cx="331821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9  Richard          M  2558165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730627" y="5984188"/>
            <a:ext cx="331757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10  Charles          M  2371621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30627" y="6352462"/>
            <a:ext cx="323999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...  with  105,376  more  rows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0632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24" y="2003569"/>
            <a:ext cx="2463627" cy="284603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10249" y="752663"/>
            <a:ext cx="1391407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dplyr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489563" y="2633401"/>
            <a:ext cx="6084038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latin typeface="Arial"/>
                <a:cs typeface="Arial"/>
              </a:rPr>
              <a:t>Пакет для трансформации данных</a:t>
            </a:r>
            <a:r>
              <a:rPr sz="2865" spc="5" dirty="0">
                <a:latin typeface="Arial"/>
                <a:cs typeface="Arial"/>
              </a:rPr>
              <a:t>.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489563" y="3262007"/>
            <a:ext cx="7510902" cy="13849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5" dirty="0" err="1">
                <a:latin typeface="Arial"/>
                <a:cs typeface="Arial"/>
              </a:rPr>
              <a:t>dplyr</a:t>
            </a:r>
            <a:r>
              <a:rPr sz="3000" spc="5" dirty="0">
                <a:latin typeface="Arial"/>
                <a:cs typeface="Arial"/>
              </a:rPr>
              <a:t> </a:t>
            </a:r>
            <a:r>
              <a:rPr lang="ru-RU" sz="3000" spc="5" dirty="0">
                <a:latin typeface="Arial"/>
                <a:cs typeface="Arial"/>
              </a:rPr>
              <a:t>представляет набор базовых </a:t>
            </a:r>
          </a:p>
          <a:p>
            <a:r>
              <a:rPr lang="ru-RU" sz="3000" spc="5" dirty="0">
                <a:latin typeface="Arial"/>
                <a:cs typeface="Arial"/>
              </a:rPr>
              <a:t>инструментов и правил их использования</a:t>
            </a:r>
          </a:p>
          <a:p>
            <a:r>
              <a:rPr lang="ru-RU" sz="3000" spc="5" dirty="0">
                <a:latin typeface="Arial"/>
                <a:cs typeface="Arial"/>
              </a:rPr>
              <a:t>при трансформации табличных данных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76904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object 8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8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2" y="305020"/>
            <a:ext cx="10870437" cy="6247961"/>
          </a:xfrm>
          <a:prstGeom prst="rect">
            <a:avLst/>
          </a:prstGeom>
        </p:spPr>
      </p:pic>
      <p:pic>
        <p:nvPicPr>
          <p:cNvPr id="8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608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bject 8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85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3" y="333624"/>
            <a:ext cx="11044835" cy="6190752"/>
          </a:xfrm>
          <a:prstGeom prst="rect">
            <a:avLst/>
          </a:prstGeom>
        </p:spPr>
      </p:pic>
      <p:pic>
        <p:nvPicPr>
          <p:cNvPr id="85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8" y="330450"/>
            <a:ext cx="11051183" cy="6197101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30627" y="407898"/>
            <a:ext cx="2434321" cy="3600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40" spc="5" dirty="0">
                <a:latin typeface="Arial"/>
                <a:cs typeface="Arial"/>
              </a:rPr>
              <a:t>babynames  %&gt;%</a:t>
            </a:r>
            <a:endParaRPr sz="23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30627" y="922212"/>
            <a:ext cx="4383572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    group_by(name,  sex)  %&gt;%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30627" y="1436526"/>
            <a:ext cx="5191165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    summarise(total  =  sum(n))  %&gt;%</a:t>
            </a:r>
            <a:endParaRPr sz="24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30627" y="1950840"/>
            <a:ext cx="4083810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    arrange(desc(total))  %&gt;%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30627" y="2465154"/>
            <a:ext cx="2666114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    ungroup()  %&gt;%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30627" y="2973118"/>
            <a:ext cx="2755563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    slice(1:10)  %&gt;%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30627" y="3487432"/>
            <a:ext cx="1800173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    ggplot()  +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30627" y="4001746"/>
            <a:ext cx="7813677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        geom_col(mapping  =  aes(x  =  fct_reorder(name,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30627" y="4516060"/>
            <a:ext cx="6413935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            desc(total)),  y  =  total,  fill  =  sex))  +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30626" y="5030374"/>
            <a:ext cx="2756204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        theme_bw()  +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30627" y="5544688"/>
            <a:ext cx="3661259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        scale_fill_brewer()  +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730627" y="6052652"/>
            <a:ext cx="3230693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        labs(x  =  "name")</a:t>
            </a:r>
            <a:endParaRPr sz="24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4204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bject 8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451466" y="682818"/>
            <a:ext cx="4601581" cy="7069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594" spc="5" dirty="0">
                <a:solidFill>
                  <a:srgbClr val="005493"/>
                </a:solidFill>
                <a:latin typeface="Arial"/>
                <a:cs typeface="Arial"/>
              </a:rPr>
              <a:t>Самостоятельно</a:t>
            </a:r>
            <a:endParaRPr sz="45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860847" y="2277509"/>
            <a:ext cx="10123605" cy="10563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3364" spc="5" dirty="0">
                <a:solidFill>
                  <a:srgbClr val="005493"/>
                </a:solidFill>
                <a:latin typeface="Arial"/>
                <a:cs typeface="Arial"/>
              </a:rPr>
              <a:t>Используйте группировку для расчета количества</a:t>
            </a:r>
            <a:br>
              <a:rPr lang="ru-RU" sz="3364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3364" spc="5" dirty="0">
                <a:solidFill>
                  <a:srgbClr val="005493"/>
                </a:solidFill>
                <a:latin typeface="Arial"/>
                <a:cs typeface="Arial"/>
              </a:rPr>
              <a:t>детей рожденных каждый год</a:t>
            </a:r>
            <a:r>
              <a:rPr sz="3500" spc="5" dirty="0">
                <a:solidFill>
                  <a:srgbClr val="005493"/>
                </a:solidFill>
                <a:latin typeface="Arial"/>
                <a:cs typeface="Arial"/>
              </a:rPr>
              <a:t>. </a:t>
            </a:r>
            <a:endParaRPr sz="35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60847" y="3547419"/>
            <a:ext cx="8192179" cy="5084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3304" spc="5" dirty="0">
                <a:solidFill>
                  <a:srgbClr val="005493"/>
                </a:solidFill>
                <a:latin typeface="Arial"/>
                <a:cs typeface="Arial"/>
              </a:rPr>
              <a:t>Постройте результат в качестве графика</a:t>
            </a:r>
            <a:r>
              <a:rPr sz="3304" spc="5" dirty="0">
                <a:solidFill>
                  <a:srgbClr val="005493"/>
                </a:solidFill>
                <a:latin typeface="Arial"/>
                <a:cs typeface="Arial"/>
              </a:rPr>
              <a:t>.</a:t>
            </a:r>
            <a:endParaRPr sz="3300" dirty="0">
              <a:latin typeface="Arial"/>
              <a:cs typeface="Arial"/>
            </a:endParaRPr>
          </a:p>
        </p:txBody>
      </p:sp>
      <p:pic>
        <p:nvPicPr>
          <p:cNvPr id="8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8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471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bject 8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8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8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3" y="333624"/>
            <a:ext cx="11044835" cy="2753227"/>
          </a:xfrm>
          <a:prstGeom prst="rect">
            <a:avLst/>
          </a:prstGeom>
        </p:spPr>
      </p:pic>
      <p:pic>
        <p:nvPicPr>
          <p:cNvPr id="8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8" y="330450"/>
            <a:ext cx="11051183" cy="275957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30627" y="411374"/>
            <a:ext cx="2477601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babynames  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30627" y="932039"/>
            <a:ext cx="348524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group_by(year)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30627" y="1452702"/>
            <a:ext cx="612731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summarise(n_children  =  sum(n))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30627" y="1973365"/>
            <a:ext cx="182261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ggplot()  +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30627" y="2494029"/>
            <a:ext cx="872187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    geom_line(mapping  =  aes(x  =  year,  y  =  n_children))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5869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bject 8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5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86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70" y="400263"/>
            <a:ext cx="10540260" cy="6057475"/>
          </a:xfrm>
          <a:prstGeom prst="rect">
            <a:avLst/>
          </a:prstGeom>
        </p:spPr>
      </p:pic>
      <p:pic>
        <p:nvPicPr>
          <p:cNvPr id="86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680130" y="3983493"/>
            <a:ext cx="5183214" cy="929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85" spc="5" dirty="0">
                <a:latin typeface="Arial"/>
                <a:cs typeface="Arial"/>
              </a:rPr>
              <a:t>Как это может повлиять</a:t>
            </a:r>
            <a:br>
              <a:rPr lang="ru-RU" sz="2885" spc="5" dirty="0">
                <a:latin typeface="Arial"/>
                <a:cs typeface="Arial"/>
              </a:rPr>
            </a:br>
            <a:r>
              <a:rPr lang="ru-RU" sz="2885" spc="5" dirty="0">
                <a:latin typeface="Arial"/>
                <a:cs typeface="Arial"/>
              </a:rPr>
              <a:t>на наш расчет популярности</a:t>
            </a:r>
            <a:r>
              <a:rPr sz="3155" spc="5" dirty="0">
                <a:latin typeface="Arial"/>
                <a:cs typeface="Arial"/>
              </a:rPr>
              <a:t>?</a:t>
            </a:r>
            <a:endParaRPr sz="31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40758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object 9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8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775293" y="384390"/>
            <a:ext cx="2727670" cy="7531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94" spc="5" dirty="0">
                <a:latin typeface="Arial"/>
                <a:cs typeface="Arial"/>
              </a:rPr>
              <a:t>ungroup()</a:t>
            </a:r>
            <a:endParaRPr sz="48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60804" y="1592074"/>
            <a:ext cx="5478103" cy="4178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Убирает группировку из таблицы</a:t>
            </a:r>
            <a:r>
              <a:rPr sz="2715" spc="5" dirty="0">
                <a:latin typeface="Arial"/>
                <a:cs typeface="Arial"/>
              </a:rPr>
              <a:t>.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8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52" y="2135481"/>
            <a:ext cx="9823231" cy="4722278"/>
          </a:xfrm>
          <a:prstGeom prst="rect">
            <a:avLst/>
          </a:prstGeom>
        </p:spPr>
      </p:pic>
      <p:pic>
        <p:nvPicPr>
          <p:cNvPr id="8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77" y="2132306"/>
            <a:ext cx="9829580" cy="4725454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232242" y="2214648"/>
            <a:ext cx="2477601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babynames  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32241" y="2735312"/>
            <a:ext cx="443486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group_by(name,  sex)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32242" y="3255975"/>
            <a:ext cx="525368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summarise(total  =  sum(n))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32241" y="3776639"/>
            <a:ext cx="319093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arrange(desc(total))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32242" y="4289746"/>
            <a:ext cx="42376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solidFill>
                  <a:srgbClr val="919191"/>
                </a:solidFill>
                <a:latin typeface="Arial"/>
                <a:cs typeface="Arial"/>
              </a:rPr>
              <a:t>#              name      sex      total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32241" y="4759613"/>
            <a:ext cx="4600298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solidFill>
                  <a:srgbClr val="919191"/>
                </a:solidFill>
                <a:latin typeface="Arial"/>
                <a:cs typeface="Arial"/>
              </a:rPr>
              <a:t>#    1      James          M  5120990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32241" y="5229480"/>
            <a:ext cx="453201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solidFill>
                  <a:srgbClr val="919191"/>
                </a:solidFill>
                <a:latin typeface="Arial"/>
                <a:cs typeface="Arial"/>
              </a:rPr>
              <a:t>#    2        John          M  5095674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32242" y="5699347"/>
            <a:ext cx="4447371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solidFill>
                  <a:srgbClr val="919191"/>
                </a:solidFill>
                <a:latin typeface="Arial"/>
                <a:cs typeface="Arial"/>
              </a:rPr>
              <a:t>#    3    Robert          M  4803068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32241" y="6169214"/>
            <a:ext cx="441467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solidFill>
                  <a:srgbClr val="919191"/>
                </a:solidFill>
                <a:latin typeface="Arial"/>
                <a:cs typeface="Arial"/>
              </a:rPr>
              <a:t>#    4  Michael          M  4323928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32242" y="6639081"/>
            <a:ext cx="4456285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solidFill>
                  <a:srgbClr val="919191"/>
                </a:solidFill>
                <a:latin typeface="Arial"/>
                <a:cs typeface="Arial"/>
              </a:rPr>
              <a:t>#    5        Mary          F  4118058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99198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bject 9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6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86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775293" y="384390"/>
            <a:ext cx="2727670" cy="7531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94" spc="5" dirty="0">
                <a:latin typeface="Arial"/>
                <a:cs typeface="Arial"/>
              </a:rPr>
              <a:t>ungroup()</a:t>
            </a:r>
            <a:endParaRPr sz="4850">
              <a:latin typeface="Arial"/>
              <a:cs typeface="Arial"/>
            </a:endParaRPr>
          </a:p>
        </p:txBody>
      </p:sp>
      <p:pic>
        <p:nvPicPr>
          <p:cNvPr id="86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52" y="2135481"/>
            <a:ext cx="9823231" cy="4722278"/>
          </a:xfrm>
          <a:prstGeom prst="rect">
            <a:avLst/>
          </a:prstGeom>
        </p:spPr>
      </p:pic>
      <p:pic>
        <p:nvPicPr>
          <p:cNvPr id="86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77" y="2132306"/>
            <a:ext cx="9829580" cy="4725454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232242" y="2214648"/>
            <a:ext cx="2477601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babynames  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32241" y="2735312"/>
            <a:ext cx="443486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group_by(name,  sex)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32242" y="3255975"/>
            <a:ext cx="269817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ungroup()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32242" y="3776639"/>
            <a:ext cx="525368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summarise(total  =  sum(n))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32241" y="4297302"/>
            <a:ext cx="319093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arrange(desc(total))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32242" y="4810409"/>
            <a:ext cx="1955664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solidFill>
                  <a:srgbClr val="919191"/>
                </a:solidFill>
                <a:latin typeface="Arial"/>
                <a:cs typeface="Arial"/>
              </a:rPr>
              <a:t>#              total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32241" y="5312024"/>
            <a:ext cx="223619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solidFill>
                  <a:srgbClr val="919191"/>
                </a:solidFill>
                <a:latin typeface="Arial"/>
                <a:cs typeface="Arial"/>
              </a:rPr>
              <a:t>#  1  340851912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D67E627D-1D7D-459A-B409-46032EA2C933}"/>
              </a:ext>
            </a:extLst>
          </p:cNvPr>
          <p:cNvSpPr txBox="1"/>
          <p:nvPr/>
        </p:nvSpPr>
        <p:spPr>
          <a:xfrm>
            <a:off x="1060804" y="1592074"/>
            <a:ext cx="5439374" cy="4178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Убирает группировку из таблицы</a:t>
            </a:r>
            <a:r>
              <a:rPr sz="2715" spc="5" dirty="0">
                <a:latin typeface="Arial"/>
                <a:cs typeface="Arial"/>
              </a:rPr>
              <a:t>.</a:t>
            </a:r>
            <a:endParaRPr sz="2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30206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bject 9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8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683170" y="2648005"/>
            <a:ext cx="4777270" cy="153888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0000" spc="5" dirty="0">
                <a:solidFill>
                  <a:srgbClr val="F0F0F0"/>
                </a:solidFill>
                <a:latin typeface="Arial"/>
                <a:cs typeface="Arial"/>
              </a:rPr>
              <a:t>mutate()</a:t>
            </a:r>
            <a:endParaRPr sz="10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47837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60782" y="3802355"/>
            <a:ext cx="501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352883" y="3802355"/>
            <a:ext cx="40107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sex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044985" y="3802355"/>
            <a:ext cx="6437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194254" y="3802355"/>
            <a:ext cx="1433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873656" y="3802355"/>
            <a:ext cx="5155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prop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48083" y="4246823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41777" y="4246824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089432" y="4246824"/>
            <a:ext cx="5588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John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016466" y="4246823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9655</a:t>
            </a:r>
            <a:endParaRPr sz="19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784762" y="4246823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0.0815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48083" y="469129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41777" y="4691292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956091" y="4691292"/>
            <a:ext cx="8332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William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3016466" y="469129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9532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784762" y="4691292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0.0805</a:t>
            </a:r>
            <a:endParaRPr sz="19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48083" y="5129411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41777" y="5129412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006887" y="5129411"/>
            <a:ext cx="740587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James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3016466" y="5129411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5927</a:t>
            </a:r>
            <a:endParaRPr sz="19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3784762" y="5129411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0.0501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648083" y="557388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441777" y="5573880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956090" y="5573880"/>
            <a:ext cx="855683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Charles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3016466" y="557388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5348</a:t>
            </a:r>
            <a:endParaRPr sz="195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784762" y="5573880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0.0451</a:t>
            </a:r>
            <a:endParaRPr sz="19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648083" y="601834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1441777" y="6018349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1975140" y="6018349"/>
            <a:ext cx="79957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Garrett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3143458" y="6018349"/>
            <a:ext cx="28661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13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3784762" y="6018349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0.0001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64" name="text 1"/>
          <p:cNvSpPr txBox="1"/>
          <p:nvPr/>
        </p:nvSpPr>
        <p:spPr>
          <a:xfrm>
            <a:off x="648083" y="645646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65" name="text 1"/>
          <p:cNvSpPr txBox="1"/>
          <p:nvPr/>
        </p:nvSpPr>
        <p:spPr>
          <a:xfrm>
            <a:off x="1441777" y="6456468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66" name="text 1"/>
          <p:cNvSpPr txBox="1"/>
          <p:nvPr/>
        </p:nvSpPr>
        <p:spPr>
          <a:xfrm>
            <a:off x="2089432" y="6456468"/>
            <a:ext cx="5588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John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3016466" y="645646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8769</a:t>
            </a:r>
            <a:endParaRPr sz="1950"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3848258" y="6456468"/>
            <a:ext cx="62998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0.081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8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12" y="3697087"/>
            <a:ext cx="4122186" cy="3160672"/>
          </a:xfrm>
          <a:prstGeom prst="rect">
            <a:avLst/>
          </a:prstGeom>
        </p:spPr>
      </p:pic>
      <p:sp>
        <p:nvSpPr>
          <p:cNvPr id="69" name="text 1"/>
          <p:cNvSpPr txBox="1"/>
          <p:nvPr/>
        </p:nvSpPr>
        <p:spPr>
          <a:xfrm>
            <a:off x="1810051" y="3325820"/>
            <a:ext cx="1631216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5" spc="5" dirty="0">
                <a:solidFill>
                  <a:srgbClr val="A6AAA9"/>
                </a:solidFill>
                <a:latin typeface="Arial"/>
                <a:cs typeface="Arial"/>
              </a:rPr>
              <a:t>babynames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8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70" name="text 1"/>
          <p:cNvSpPr txBox="1"/>
          <p:nvPr/>
        </p:nvSpPr>
        <p:spPr>
          <a:xfrm>
            <a:off x="4953081" y="752663"/>
            <a:ext cx="2388795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mutate()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87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08" y="4420042"/>
            <a:ext cx="377232" cy="231429"/>
          </a:xfrm>
          <a:prstGeom prst="rect">
            <a:avLst/>
          </a:prstGeom>
        </p:spPr>
      </p:pic>
      <p:sp>
        <p:nvSpPr>
          <p:cNvPr id="71" name="text 1"/>
          <p:cNvSpPr txBox="1"/>
          <p:nvPr/>
        </p:nvSpPr>
        <p:spPr>
          <a:xfrm>
            <a:off x="552839" y="1668268"/>
            <a:ext cx="6204134" cy="4178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Создает новые колонки(переменные)</a:t>
            </a:r>
            <a:r>
              <a:rPr sz="2715" spc="5" dirty="0">
                <a:latin typeface="Arial"/>
                <a:cs typeface="Arial"/>
              </a:rPr>
              <a:t>.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87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6" y="2211964"/>
            <a:ext cx="11132330" cy="1007179"/>
          </a:xfrm>
          <a:prstGeom prst="rect">
            <a:avLst/>
          </a:prstGeom>
        </p:spPr>
      </p:pic>
      <p:pic>
        <p:nvPicPr>
          <p:cNvPr id="87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61" y="2208790"/>
            <a:ext cx="11138680" cy="1013528"/>
          </a:xfrm>
          <a:prstGeom prst="rect">
            <a:avLst/>
          </a:prstGeom>
        </p:spPr>
      </p:pic>
      <p:sp>
        <p:nvSpPr>
          <p:cNvPr id="72" name="text 1"/>
          <p:cNvSpPr txBox="1"/>
          <p:nvPr/>
        </p:nvSpPr>
        <p:spPr>
          <a:xfrm>
            <a:off x="648083" y="2282684"/>
            <a:ext cx="2322111" cy="343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30" spc="5" dirty="0">
                <a:latin typeface="Arial"/>
                <a:cs typeface="Arial"/>
              </a:rPr>
              <a:t>babynames  %&gt;%</a:t>
            </a:r>
            <a:endParaRPr sz="2200">
              <a:latin typeface="Arial"/>
              <a:cs typeface="Arial"/>
            </a:endParaRPr>
          </a:p>
        </p:txBody>
      </p:sp>
      <p:sp>
        <p:nvSpPr>
          <p:cNvPr id="73" name="text 1"/>
          <p:cNvSpPr txBox="1"/>
          <p:nvPr/>
        </p:nvSpPr>
        <p:spPr>
          <a:xfrm>
            <a:off x="648083" y="2777950"/>
            <a:ext cx="5626861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mutate(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percent  =  round(prop*100,  2)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8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78" y="3803623"/>
            <a:ext cx="5182925" cy="3054136"/>
          </a:xfrm>
          <a:prstGeom prst="rect">
            <a:avLst/>
          </a:prstGeom>
        </p:spPr>
      </p:pic>
      <p:sp>
        <p:nvSpPr>
          <p:cNvPr id="74" name="text 1"/>
          <p:cNvSpPr txBox="1"/>
          <p:nvPr/>
        </p:nvSpPr>
        <p:spPr>
          <a:xfrm>
            <a:off x="5810270" y="3884899"/>
            <a:ext cx="501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75" name="text 1"/>
          <p:cNvSpPr txBox="1"/>
          <p:nvPr/>
        </p:nvSpPr>
        <p:spPr>
          <a:xfrm>
            <a:off x="6502371" y="3884899"/>
            <a:ext cx="40107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sex</a:t>
            </a:r>
            <a:endParaRPr sz="2000">
              <a:latin typeface="Arial"/>
              <a:cs typeface="Arial"/>
            </a:endParaRPr>
          </a:p>
        </p:txBody>
      </p:sp>
      <p:sp>
        <p:nvSpPr>
          <p:cNvPr id="76" name="text 1"/>
          <p:cNvSpPr txBox="1"/>
          <p:nvPr/>
        </p:nvSpPr>
        <p:spPr>
          <a:xfrm>
            <a:off x="7188124" y="3884899"/>
            <a:ext cx="6437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7" name="text 1"/>
          <p:cNvSpPr txBox="1"/>
          <p:nvPr/>
        </p:nvSpPr>
        <p:spPr>
          <a:xfrm>
            <a:off x="8343742" y="3884899"/>
            <a:ext cx="1433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8" name="text 1"/>
          <p:cNvSpPr txBox="1"/>
          <p:nvPr/>
        </p:nvSpPr>
        <p:spPr>
          <a:xfrm>
            <a:off x="9016796" y="3884899"/>
            <a:ext cx="5155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prop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79" name="text 1"/>
          <p:cNvSpPr txBox="1"/>
          <p:nvPr/>
        </p:nvSpPr>
        <p:spPr>
          <a:xfrm>
            <a:off x="9912083" y="3890645"/>
            <a:ext cx="839653" cy="3000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0" spc="5" dirty="0">
                <a:solidFill>
                  <a:srgbClr val="FFFFFF"/>
                </a:solidFill>
                <a:latin typeface="Arial"/>
                <a:cs typeface="Arial"/>
              </a:rPr>
              <a:t>percent</a:t>
            </a:r>
            <a:endParaRPr sz="1950">
              <a:latin typeface="Arial"/>
              <a:cs typeface="Arial"/>
            </a:endParaRPr>
          </a:p>
        </p:txBody>
      </p:sp>
      <p:sp>
        <p:nvSpPr>
          <p:cNvPr id="80" name="text 1"/>
          <p:cNvSpPr txBox="1"/>
          <p:nvPr/>
        </p:nvSpPr>
        <p:spPr>
          <a:xfrm>
            <a:off x="5797571" y="432936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81" name="text 1"/>
          <p:cNvSpPr txBox="1"/>
          <p:nvPr/>
        </p:nvSpPr>
        <p:spPr>
          <a:xfrm>
            <a:off x="6591266" y="4329368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82" name="text 1"/>
          <p:cNvSpPr txBox="1"/>
          <p:nvPr/>
        </p:nvSpPr>
        <p:spPr>
          <a:xfrm>
            <a:off x="7232571" y="4329368"/>
            <a:ext cx="5588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John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3" name="text 1"/>
          <p:cNvSpPr txBox="1"/>
          <p:nvPr/>
        </p:nvSpPr>
        <p:spPr>
          <a:xfrm>
            <a:off x="8159605" y="432936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9655</a:t>
            </a:r>
            <a:endParaRPr sz="1950">
              <a:latin typeface="Arial"/>
              <a:cs typeface="Arial"/>
            </a:endParaRPr>
          </a:p>
        </p:txBody>
      </p:sp>
      <p:sp>
        <p:nvSpPr>
          <p:cNvPr id="84" name="text 1"/>
          <p:cNvSpPr txBox="1"/>
          <p:nvPr/>
        </p:nvSpPr>
        <p:spPr>
          <a:xfrm>
            <a:off x="8927901" y="4329367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0.0815</a:t>
            </a:r>
            <a:endParaRPr sz="1900">
              <a:latin typeface="Arial"/>
              <a:cs typeface="Arial"/>
            </a:endParaRPr>
          </a:p>
        </p:txBody>
      </p:sp>
      <p:sp>
        <p:nvSpPr>
          <p:cNvPr id="85" name="text 1"/>
          <p:cNvSpPr txBox="1"/>
          <p:nvPr/>
        </p:nvSpPr>
        <p:spPr>
          <a:xfrm>
            <a:off x="10108919" y="4335113"/>
            <a:ext cx="480260" cy="2954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0" spc="5" dirty="0">
                <a:latin typeface="Arial"/>
                <a:cs typeface="Arial"/>
              </a:rPr>
              <a:t>8.15</a:t>
            </a:r>
            <a:endParaRPr sz="1900">
              <a:latin typeface="Arial"/>
              <a:cs typeface="Arial"/>
            </a:endParaRPr>
          </a:p>
        </p:txBody>
      </p:sp>
      <p:sp>
        <p:nvSpPr>
          <p:cNvPr id="86" name="text 1"/>
          <p:cNvSpPr txBox="1"/>
          <p:nvPr/>
        </p:nvSpPr>
        <p:spPr>
          <a:xfrm>
            <a:off x="5797571" y="4767486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87" name="text 1"/>
          <p:cNvSpPr txBox="1"/>
          <p:nvPr/>
        </p:nvSpPr>
        <p:spPr>
          <a:xfrm>
            <a:off x="6591266" y="4767487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88" name="text 1"/>
          <p:cNvSpPr txBox="1"/>
          <p:nvPr/>
        </p:nvSpPr>
        <p:spPr>
          <a:xfrm>
            <a:off x="7105580" y="4767487"/>
            <a:ext cx="8332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William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89" name="text 1"/>
          <p:cNvSpPr txBox="1"/>
          <p:nvPr/>
        </p:nvSpPr>
        <p:spPr>
          <a:xfrm>
            <a:off x="8159605" y="4767486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9532</a:t>
            </a:r>
            <a:endParaRPr sz="1950">
              <a:latin typeface="Arial"/>
              <a:cs typeface="Arial"/>
            </a:endParaRPr>
          </a:p>
        </p:txBody>
      </p:sp>
      <p:sp>
        <p:nvSpPr>
          <p:cNvPr id="90" name="text 1"/>
          <p:cNvSpPr txBox="1"/>
          <p:nvPr/>
        </p:nvSpPr>
        <p:spPr>
          <a:xfrm>
            <a:off x="8927901" y="4767487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0.0805</a:t>
            </a:r>
            <a:endParaRPr sz="1900">
              <a:latin typeface="Arial"/>
              <a:cs typeface="Arial"/>
            </a:endParaRPr>
          </a:p>
        </p:txBody>
      </p:sp>
      <p:sp>
        <p:nvSpPr>
          <p:cNvPr id="91" name="text 1"/>
          <p:cNvSpPr txBox="1"/>
          <p:nvPr/>
        </p:nvSpPr>
        <p:spPr>
          <a:xfrm>
            <a:off x="10108919" y="4773233"/>
            <a:ext cx="480260" cy="2954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0" spc="5" dirty="0">
                <a:latin typeface="Arial"/>
                <a:cs typeface="Arial"/>
              </a:rPr>
              <a:t>8.05</a:t>
            </a:r>
            <a:endParaRPr sz="1900">
              <a:latin typeface="Arial"/>
              <a:cs typeface="Arial"/>
            </a:endParaRPr>
          </a:p>
        </p:txBody>
      </p:sp>
      <p:sp>
        <p:nvSpPr>
          <p:cNvPr id="92" name="text 1"/>
          <p:cNvSpPr txBox="1"/>
          <p:nvPr/>
        </p:nvSpPr>
        <p:spPr>
          <a:xfrm>
            <a:off x="5797571" y="5211955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94" name="text 1"/>
          <p:cNvSpPr txBox="1"/>
          <p:nvPr/>
        </p:nvSpPr>
        <p:spPr>
          <a:xfrm>
            <a:off x="6591266" y="5211956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95" name="text 1"/>
          <p:cNvSpPr txBox="1"/>
          <p:nvPr/>
        </p:nvSpPr>
        <p:spPr>
          <a:xfrm>
            <a:off x="7150026" y="5211955"/>
            <a:ext cx="740587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James</a:t>
            </a:r>
            <a:endParaRPr sz="1950">
              <a:latin typeface="Arial"/>
              <a:cs typeface="Arial"/>
            </a:endParaRPr>
          </a:p>
        </p:txBody>
      </p:sp>
      <p:sp>
        <p:nvSpPr>
          <p:cNvPr id="864" name="text 1"/>
          <p:cNvSpPr txBox="1"/>
          <p:nvPr/>
        </p:nvSpPr>
        <p:spPr>
          <a:xfrm>
            <a:off x="8159605" y="5211955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5927</a:t>
            </a:r>
            <a:endParaRPr sz="1950">
              <a:latin typeface="Arial"/>
              <a:cs typeface="Arial"/>
            </a:endParaRPr>
          </a:p>
        </p:txBody>
      </p:sp>
      <p:sp>
        <p:nvSpPr>
          <p:cNvPr id="865" name="text 1"/>
          <p:cNvSpPr txBox="1"/>
          <p:nvPr/>
        </p:nvSpPr>
        <p:spPr>
          <a:xfrm>
            <a:off x="8927901" y="5211955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0.0501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866" name="text 1"/>
          <p:cNvSpPr txBox="1"/>
          <p:nvPr/>
        </p:nvSpPr>
        <p:spPr>
          <a:xfrm>
            <a:off x="10108919" y="5217702"/>
            <a:ext cx="480260" cy="2954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0" spc="5" dirty="0">
                <a:latin typeface="Arial"/>
                <a:cs typeface="Arial"/>
              </a:rPr>
              <a:t>5.01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867" name="text 1"/>
          <p:cNvSpPr txBox="1"/>
          <p:nvPr/>
        </p:nvSpPr>
        <p:spPr>
          <a:xfrm>
            <a:off x="5797571" y="5656424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868" name="text 1"/>
          <p:cNvSpPr txBox="1"/>
          <p:nvPr/>
        </p:nvSpPr>
        <p:spPr>
          <a:xfrm>
            <a:off x="6591266" y="5656424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869" name="text 1"/>
          <p:cNvSpPr txBox="1"/>
          <p:nvPr/>
        </p:nvSpPr>
        <p:spPr>
          <a:xfrm>
            <a:off x="7099230" y="5656424"/>
            <a:ext cx="855683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Charles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870" name="text 1"/>
          <p:cNvSpPr txBox="1"/>
          <p:nvPr/>
        </p:nvSpPr>
        <p:spPr>
          <a:xfrm>
            <a:off x="8159605" y="5656424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5348</a:t>
            </a:r>
            <a:endParaRPr sz="1950">
              <a:latin typeface="Arial"/>
              <a:cs typeface="Arial"/>
            </a:endParaRPr>
          </a:p>
        </p:txBody>
      </p:sp>
      <p:sp>
        <p:nvSpPr>
          <p:cNvPr id="871" name="text 1"/>
          <p:cNvSpPr txBox="1"/>
          <p:nvPr/>
        </p:nvSpPr>
        <p:spPr>
          <a:xfrm>
            <a:off x="8927901" y="5656424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0.0451</a:t>
            </a:r>
            <a:endParaRPr sz="1900">
              <a:latin typeface="Arial"/>
              <a:cs typeface="Arial"/>
            </a:endParaRPr>
          </a:p>
        </p:txBody>
      </p:sp>
      <p:sp>
        <p:nvSpPr>
          <p:cNvPr id="880" name="text 1"/>
          <p:cNvSpPr txBox="1"/>
          <p:nvPr/>
        </p:nvSpPr>
        <p:spPr>
          <a:xfrm>
            <a:off x="10108919" y="5662171"/>
            <a:ext cx="480260" cy="2954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0" spc="5" dirty="0">
                <a:latin typeface="Arial"/>
                <a:cs typeface="Arial"/>
              </a:rPr>
              <a:t>4.51</a:t>
            </a:r>
            <a:endParaRPr sz="1900">
              <a:latin typeface="Arial"/>
              <a:cs typeface="Arial"/>
            </a:endParaRPr>
          </a:p>
        </p:txBody>
      </p:sp>
      <p:sp>
        <p:nvSpPr>
          <p:cNvPr id="881" name="text 1"/>
          <p:cNvSpPr txBox="1"/>
          <p:nvPr/>
        </p:nvSpPr>
        <p:spPr>
          <a:xfrm>
            <a:off x="5797571" y="6094543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882" name="text 1"/>
          <p:cNvSpPr txBox="1"/>
          <p:nvPr/>
        </p:nvSpPr>
        <p:spPr>
          <a:xfrm>
            <a:off x="6591266" y="6094544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883" name="text 1"/>
          <p:cNvSpPr txBox="1"/>
          <p:nvPr/>
        </p:nvSpPr>
        <p:spPr>
          <a:xfrm>
            <a:off x="7124628" y="6094544"/>
            <a:ext cx="79957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Garrett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84" name="text 1"/>
          <p:cNvSpPr txBox="1"/>
          <p:nvPr/>
        </p:nvSpPr>
        <p:spPr>
          <a:xfrm>
            <a:off x="8286597" y="6094544"/>
            <a:ext cx="28661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13</a:t>
            </a:r>
            <a:endParaRPr sz="2000">
              <a:latin typeface="Arial"/>
              <a:cs typeface="Arial"/>
            </a:endParaRPr>
          </a:p>
        </p:txBody>
      </p:sp>
      <p:sp>
        <p:nvSpPr>
          <p:cNvPr id="885" name="text 1"/>
          <p:cNvSpPr txBox="1"/>
          <p:nvPr/>
        </p:nvSpPr>
        <p:spPr>
          <a:xfrm>
            <a:off x="8927901" y="6094543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0.0001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886" name="text 1"/>
          <p:cNvSpPr txBox="1"/>
          <p:nvPr/>
        </p:nvSpPr>
        <p:spPr>
          <a:xfrm>
            <a:off x="10108919" y="6100289"/>
            <a:ext cx="480260" cy="2954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0" spc="5" dirty="0">
                <a:latin typeface="Arial"/>
                <a:cs typeface="Arial"/>
              </a:rPr>
              <a:t>0.01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887" name="text 1"/>
          <p:cNvSpPr txBox="1"/>
          <p:nvPr/>
        </p:nvSpPr>
        <p:spPr>
          <a:xfrm>
            <a:off x="5797571" y="653901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888" name="text 1"/>
          <p:cNvSpPr txBox="1"/>
          <p:nvPr/>
        </p:nvSpPr>
        <p:spPr>
          <a:xfrm>
            <a:off x="6591266" y="6539012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889" name="text 1"/>
          <p:cNvSpPr txBox="1"/>
          <p:nvPr/>
        </p:nvSpPr>
        <p:spPr>
          <a:xfrm>
            <a:off x="7232571" y="6539012"/>
            <a:ext cx="5588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John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90" name="text 1"/>
          <p:cNvSpPr txBox="1"/>
          <p:nvPr/>
        </p:nvSpPr>
        <p:spPr>
          <a:xfrm>
            <a:off x="8159605" y="653901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8769</a:t>
            </a:r>
            <a:endParaRPr sz="1950">
              <a:latin typeface="Arial"/>
              <a:cs typeface="Arial"/>
            </a:endParaRPr>
          </a:p>
        </p:txBody>
      </p:sp>
      <p:sp>
        <p:nvSpPr>
          <p:cNvPr id="891" name="text 1"/>
          <p:cNvSpPr txBox="1"/>
          <p:nvPr/>
        </p:nvSpPr>
        <p:spPr>
          <a:xfrm>
            <a:off x="8991397" y="6539012"/>
            <a:ext cx="62998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0.081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892" name="text 1"/>
          <p:cNvSpPr txBox="1"/>
          <p:nvPr/>
        </p:nvSpPr>
        <p:spPr>
          <a:xfrm>
            <a:off x="10166065" y="6544759"/>
            <a:ext cx="349776" cy="3000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0" spc="5" dirty="0">
                <a:latin typeface="Arial"/>
                <a:cs typeface="Arial"/>
              </a:rPr>
              <a:t>8.1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8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80" y="3771876"/>
            <a:ext cx="5240068" cy="308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891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object 9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60782" y="3802355"/>
            <a:ext cx="501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352883" y="3802355"/>
            <a:ext cx="40107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sex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044985" y="3802355"/>
            <a:ext cx="6437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194254" y="3802355"/>
            <a:ext cx="1433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873656" y="3802355"/>
            <a:ext cx="5155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prop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48083" y="4246823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41777" y="4246824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089432" y="4246824"/>
            <a:ext cx="5588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John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016466" y="4246823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9655</a:t>
            </a:r>
            <a:endParaRPr sz="19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784762" y="4246823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0.0815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48083" y="469129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41777" y="4691292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956091" y="4691292"/>
            <a:ext cx="8332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William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3016466" y="469129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9532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784762" y="4691292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0.0805</a:t>
            </a:r>
            <a:endParaRPr sz="19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48083" y="5129411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41777" y="5129412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006887" y="5129411"/>
            <a:ext cx="740587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James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3016466" y="5129411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5927</a:t>
            </a:r>
            <a:endParaRPr sz="19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3784762" y="5129411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0.0501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648083" y="557388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441777" y="5573880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956090" y="5573880"/>
            <a:ext cx="855683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Charles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3016466" y="5573880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5348</a:t>
            </a:r>
            <a:endParaRPr sz="195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784762" y="5573880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0.0451</a:t>
            </a:r>
            <a:endParaRPr sz="19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648083" y="6018349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1441777" y="6018349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1975140" y="6018349"/>
            <a:ext cx="79957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Garrett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3143458" y="6018349"/>
            <a:ext cx="28661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13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3784762" y="6018349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0.0001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64" name="text 1"/>
          <p:cNvSpPr txBox="1"/>
          <p:nvPr/>
        </p:nvSpPr>
        <p:spPr>
          <a:xfrm>
            <a:off x="648083" y="645646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65" name="text 1"/>
          <p:cNvSpPr txBox="1"/>
          <p:nvPr/>
        </p:nvSpPr>
        <p:spPr>
          <a:xfrm>
            <a:off x="1441777" y="6456468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66" name="text 1"/>
          <p:cNvSpPr txBox="1"/>
          <p:nvPr/>
        </p:nvSpPr>
        <p:spPr>
          <a:xfrm>
            <a:off x="2089432" y="6456468"/>
            <a:ext cx="5588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John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3016466" y="6456468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8769</a:t>
            </a:r>
            <a:endParaRPr sz="1950"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3848258" y="6456468"/>
            <a:ext cx="62998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0.081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8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12" y="3697087"/>
            <a:ext cx="4122186" cy="3160672"/>
          </a:xfrm>
          <a:prstGeom prst="rect">
            <a:avLst/>
          </a:prstGeom>
        </p:spPr>
      </p:pic>
      <p:sp>
        <p:nvSpPr>
          <p:cNvPr id="69" name="text 1"/>
          <p:cNvSpPr txBox="1"/>
          <p:nvPr/>
        </p:nvSpPr>
        <p:spPr>
          <a:xfrm>
            <a:off x="1810051" y="3325820"/>
            <a:ext cx="1631216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5" spc="5" dirty="0">
                <a:solidFill>
                  <a:srgbClr val="A6AAA9"/>
                </a:solidFill>
                <a:latin typeface="Arial"/>
                <a:cs typeface="Arial"/>
              </a:rPr>
              <a:t>babynames</a:t>
            </a:r>
            <a:endParaRPr sz="2450">
              <a:latin typeface="Arial"/>
              <a:cs typeface="Arial"/>
            </a:endParaRPr>
          </a:p>
        </p:txBody>
      </p:sp>
      <p:sp>
        <p:nvSpPr>
          <p:cNvPr id="70" name="text 1"/>
          <p:cNvSpPr txBox="1"/>
          <p:nvPr/>
        </p:nvSpPr>
        <p:spPr>
          <a:xfrm>
            <a:off x="4953081" y="752663"/>
            <a:ext cx="2388795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mutate()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88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08" y="4420042"/>
            <a:ext cx="377232" cy="231429"/>
          </a:xfrm>
          <a:prstGeom prst="rect">
            <a:avLst/>
          </a:prstGeom>
        </p:spPr>
      </p:pic>
      <p:pic>
        <p:nvPicPr>
          <p:cNvPr id="88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6" y="2211964"/>
            <a:ext cx="11132330" cy="1007179"/>
          </a:xfrm>
          <a:prstGeom prst="rect">
            <a:avLst/>
          </a:prstGeom>
        </p:spPr>
      </p:pic>
      <p:pic>
        <p:nvPicPr>
          <p:cNvPr id="88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61" y="2208790"/>
            <a:ext cx="11138680" cy="1013528"/>
          </a:xfrm>
          <a:prstGeom prst="rect">
            <a:avLst/>
          </a:prstGeom>
        </p:spPr>
      </p:pic>
      <p:sp>
        <p:nvSpPr>
          <p:cNvPr id="72" name="text 1"/>
          <p:cNvSpPr txBox="1"/>
          <p:nvPr/>
        </p:nvSpPr>
        <p:spPr>
          <a:xfrm>
            <a:off x="648083" y="2282684"/>
            <a:ext cx="2322111" cy="343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30" spc="5" dirty="0">
                <a:latin typeface="Arial"/>
                <a:cs typeface="Arial"/>
              </a:rPr>
              <a:t>babynames  %&gt;%</a:t>
            </a:r>
            <a:endParaRPr sz="2200">
              <a:latin typeface="Arial"/>
              <a:cs typeface="Arial"/>
            </a:endParaRPr>
          </a:p>
        </p:txBody>
      </p:sp>
      <p:sp>
        <p:nvSpPr>
          <p:cNvPr id="73" name="text 1"/>
          <p:cNvSpPr txBox="1"/>
          <p:nvPr/>
        </p:nvSpPr>
        <p:spPr>
          <a:xfrm>
            <a:off x="648083" y="2777950"/>
            <a:ext cx="8993809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    mutate(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percent  =  round(prop*100,  2)</a:t>
            </a:r>
            <a:r>
              <a:rPr sz="2350" spc="5" dirty="0">
                <a:latin typeface="Arial"/>
                <a:cs typeface="Arial"/>
              </a:rPr>
              <a:t>,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  nper  =  round(percent)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88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78" y="3803623"/>
            <a:ext cx="5971179" cy="3054136"/>
          </a:xfrm>
          <a:prstGeom prst="rect">
            <a:avLst/>
          </a:prstGeom>
        </p:spPr>
      </p:pic>
      <p:sp>
        <p:nvSpPr>
          <p:cNvPr id="74" name="text 1"/>
          <p:cNvSpPr txBox="1"/>
          <p:nvPr/>
        </p:nvSpPr>
        <p:spPr>
          <a:xfrm>
            <a:off x="5810270" y="3884899"/>
            <a:ext cx="501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75" name="text 1"/>
          <p:cNvSpPr txBox="1"/>
          <p:nvPr/>
        </p:nvSpPr>
        <p:spPr>
          <a:xfrm>
            <a:off x="6502371" y="3884899"/>
            <a:ext cx="40107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sex</a:t>
            </a:r>
            <a:endParaRPr sz="2000">
              <a:latin typeface="Arial"/>
              <a:cs typeface="Arial"/>
            </a:endParaRPr>
          </a:p>
        </p:txBody>
      </p:sp>
      <p:sp>
        <p:nvSpPr>
          <p:cNvPr id="76" name="text 1"/>
          <p:cNvSpPr txBox="1"/>
          <p:nvPr/>
        </p:nvSpPr>
        <p:spPr>
          <a:xfrm>
            <a:off x="7188124" y="3884899"/>
            <a:ext cx="6437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7" name="text 1"/>
          <p:cNvSpPr txBox="1"/>
          <p:nvPr/>
        </p:nvSpPr>
        <p:spPr>
          <a:xfrm>
            <a:off x="8343742" y="3884899"/>
            <a:ext cx="1433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8" name="text 1"/>
          <p:cNvSpPr txBox="1"/>
          <p:nvPr/>
        </p:nvSpPr>
        <p:spPr>
          <a:xfrm>
            <a:off x="9016796" y="3884899"/>
            <a:ext cx="5155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prop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79" name="text 1"/>
          <p:cNvSpPr txBox="1"/>
          <p:nvPr/>
        </p:nvSpPr>
        <p:spPr>
          <a:xfrm>
            <a:off x="9912083" y="3890645"/>
            <a:ext cx="839653" cy="3000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0" spc="5" dirty="0">
                <a:solidFill>
                  <a:srgbClr val="FFFFFF"/>
                </a:solidFill>
                <a:latin typeface="Arial"/>
                <a:cs typeface="Arial"/>
              </a:rPr>
              <a:t>percent</a:t>
            </a:r>
            <a:endParaRPr sz="1950">
              <a:latin typeface="Arial"/>
              <a:cs typeface="Arial"/>
            </a:endParaRPr>
          </a:p>
        </p:txBody>
      </p:sp>
      <p:sp>
        <p:nvSpPr>
          <p:cNvPr id="80" name="text 1"/>
          <p:cNvSpPr txBox="1"/>
          <p:nvPr/>
        </p:nvSpPr>
        <p:spPr>
          <a:xfrm>
            <a:off x="11023254" y="3890645"/>
            <a:ext cx="504305" cy="3000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0" spc="5" dirty="0">
                <a:solidFill>
                  <a:srgbClr val="FFFFFF"/>
                </a:solidFill>
                <a:latin typeface="Arial"/>
                <a:cs typeface="Arial"/>
              </a:rPr>
              <a:t>nper</a:t>
            </a:r>
            <a:endParaRPr sz="1950">
              <a:latin typeface="Arial"/>
              <a:cs typeface="Arial"/>
            </a:endParaRPr>
          </a:p>
        </p:txBody>
      </p:sp>
      <p:sp>
        <p:nvSpPr>
          <p:cNvPr id="81" name="text 1"/>
          <p:cNvSpPr txBox="1"/>
          <p:nvPr/>
        </p:nvSpPr>
        <p:spPr>
          <a:xfrm>
            <a:off x="5797571" y="432936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82" name="text 1"/>
          <p:cNvSpPr txBox="1"/>
          <p:nvPr/>
        </p:nvSpPr>
        <p:spPr>
          <a:xfrm>
            <a:off x="6591266" y="4329368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83" name="text 1"/>
          <p:cNvSpPr txBox="1"/>
          <p:nvPr/>
        </p:nvSpPr>
        <p:spPr>
          <a:xfrm>
            <a:off x="7232571" y="4329368"/>
            <a:ext cx="5588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John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4" name="text 1"/>
          <p:cNvSpPr txBox="1"/>
          <p:nvPr/>
        </p:nvSpPr>
        <p:spPr>
          <a:xfrm>
            <a:off x="8159605" y="4329367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9655</a:t>
            </a:r>
            <a:endParaRPr sz="1950">
              <a:latin typeface="Arial"/>
              <a:cs typeface="Arial"/>
            </a:endParaRPr>
          </a:p>
        </p:txBody>
      </p:sp>
      <p:sp>
        <p:nvSpPr>
          <p:cNvPr id="85" name="text 1"/>
          <p:cNvSpPr txBox="1"/>
          <p:nvPr/>
        </p:nvSpPr>
        <p:spPr>
          <a:xfrm>
            <a:off x="8927901" y="4329367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0.0815</a:t>
            </a:r>
            <a:endParaRPr sz="1900">
              <a:latin typeface="Arial"/>
              <a:cs typeface="Arial"/>
            </a:endParaRPr>
          </a:p>
        </p:txBody>
      </p:sp>
      <p:sp>
        <p:nvSpPr>
          <p:cNvPr id="86" name="text 1"/>
          <p:cNvSpPr txBox="1"/>
          <p:nvPr/>
        </p:nvSpPr>
        <p:spPr>
          <a:xfrm>
            <a:off x="10108919" y="4335113"/>
            <a:ext cx="480260" cy="2954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0" spc="5" dirty="0">
                <a:latin typeface="Arial"/>
                <a:cs typeface="Arial"/>
              </a:rPr>
              <a:t>8.15</a:t>
            </a:r>
            <a:endParaRPr sz="1900">
              <a:latin typeface="Arial"/>
              <a:cs typeface="Arial"/>
            </a:endParaRPr>
          </a:p>
        </p:txBody>
      </p:sp>
      <p:sp>
        <p:nvSpPr>
          <p:cNvPr id="87" name="text 1"/>
          <p:cNvSpPr txBox="1"/>
          <p:nvPr/>
        </p:nvSpPr>
        <p:spPr>
          <a:xfrm>
            <a:off x="11213741" y="4335114"/>
            <a:ext cx="140103" cy="3000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0" spc="5" dirty="0">
                <a:latin typeface="Arial"/>
                <a:cs typeface="Arial"/>
              </a:rPr>
              <a:t>8</a:t>
            </a:r>
            <a:endParaRPr sz="1950">
              <a:latin typeface="Arial"/>
              <a:cs typeface="Arial"/>
            </a:endParaRPr>
          </a:p>
        </p:txBody>
      </p:sp>
      <p:sp>
        <p:nvSpPr>
          <p:cNvPr id="88" name="text 1"/>
          <p:cNvSpPr txBox="1"/>
          <p:nvPr/>
        </p:nvSpPr>
        <p:spPr>
          <a:xfrm>
            <a:off x="5797571" y="4767486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89" name="text 1"/>
          <p:cNvSpPr txBox="1"/>
          <p:nvPr/>
        </p:nvSpPr>
        <p:spPr>
          <a:xfrm>
            <a:off x="6591266" y="4767487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90" name="text 1"/>
          <p:cNvSpPr txBox="1"/>
          <p:nvPr/>
        </p:nvSpPr>
        <p:spPr>
          <a:xfrm>
            <a:off x="7105580" y="4767487"/>
            <a:ext cx="8332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William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91" name="text 1"/>
          <p:cNvSpPr txBox="1"/>
          <p:nvPr/>
        </p:nvSpPr>
        <p:spPr>
          <a:xfrm>
            <a:off x="8159605" y="4767486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9532</a:t>
            </a:r>
            <a:endParaRPr sz="1950">
              <a:latin typeface="Arial"/>
              <a:cs typeface="Arial"/>
            </a:endParaRPr>
          </a:p>
        </p:txBody>
      </p:sp>
      <p:sp>
        <p:nvSpPr>
          <p:cNvPr id="92" name="text 1"/>
          <p:cNvSpPr txBox="1"/>
          <p:nvPr/>
        </p:nvSpPr>
        <p:spPr>
          <a:xfrm>
            <a:off x="8927901" y="4767487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0.0805</a:t>
            </a:r>
            <a:endParaRPr sz="1900">
              <a:latin typeface="Arial"/>
              <a:cs typeface="Arial"/>
            </a:endParaRPr>
          </a:p>
        </p:txBody>
      </p:sp>
      <p:sp>
        <p:nvSpPr>
          <p:cNvPr id="93" name="text 1"/>
          <p:cNvSpPr txBox="1"/>
          <p:nvPr/>
        </p:nvSpPr>
        <p:spPr>
          <a:xfrm>
            <a:off x="10108919" y="4773233"/>
            <a:ext cx="480260" cy="2954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0" spc="5" dirty="0">
                <a:latin typeface="Arial"/>
                <a:cs typeface="Arial"/>
              </a:rPr>
              <a:t>8.05</a:t>
            </a:r>
            <a:endParaRPr sz="1900">
              <a:latin typeface="Arial"/>
              <a:cs typeface="Arial"/>
            </a:endParaRPr>
          </a:p>
        </p:txBody>
      </p:sp>
      <p:sp>
        <p:nvSpPr>
          <p:cNvPr id="95" name="text 1"/>
          <p:cNvSpPr txBox="1"/>
          <p:nvPr/>
        </p:nvSpPr>
        <p:spPr>
          <a:xfrm>
            <a:off x="11213741" y="4773233"/>
            <a:ext cx="140103" cy="3000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0" spc="5" dirty="0">
                <a:latin typeface="Arial"/>
                <a:cs typeface="Arial"/>
              </a:rPr>
              <a:t>8</a:t>
            </a:r>
            <a:endParaRPr sz="1950">
              <a:latin typeface="Arial"/>
              <a:cs typeface="Arial"/>
            </a:endParaRPr>
          </a:p>
        </p:txBody>
      </p:sp>
      <p:sp>
        <p:nvSpPr>
          <p:cNvPr id="864" name="text 1"/>
          <p:cNvSpPr txBox="1"/>
          <p:nvPr/>
        </p:nvSpPr>
        <p:spPr>
          <a:xfrm>
            <a:off x="5797571" y="5211955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865" name="text 1"/>
          <p:cNvSpPr txBox="1"/>
          <p:nvPr/>
        </p:nvSpPr>
        <p:spPr>
          <a:xfrm>
            <a:off x="6591266" y="5211956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866" name="text 1"/>
          <p:cNvSpPr txBox="1"/>
          <p:nvPr/>
        </p:nvSpPr>
        <p:spPr>
          <a:xfrm>
            <a:off x="7150026" y="5211955"/>
            <a:ext cx="740587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James</a:t>
            </a:r>
            <a:endParaRPr sz="1950">
              <a:latin typeface="Arial"/>
              <a:cs typeface="Arial"/>
            </a:endParaRPr>
          </a:p>
        </p:txBody>
      </p:sp>
      <p:sp>
        <p:nvSpPr>
          <p:cNvPr id="867" name="text 1"/>
          <p:cNvSpPr txBox="1"/>
          <p:nvPr/>
        </p:nvSpPr>
        <p:spPr>
          <a:xfrm>
            <a:off x="8159605" y="5211955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5927</a:t>
            </a:r>
            <a:endParaRPr sz="1950">
              <a:latin typeface="Arial"/>
              <a:cs typeface="Arial"/>
            </a:endParaRPr>
          </a:p>
        </p:txBody>
      </p:sp>
      <p:sp>
        <p:nvSpPr>
          <p:cNvPr id="868" name="text 1"/>
          <p:cNvSpPr txBox="1"/>
          <p:nvPr/>
        </p:nvSpPr>
        <p:spPr>
          <a:xfrm>
            <a:off x="8927901" y="5211955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0.0501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869" name="text 1"/>
          <p:cNvSpPr txBox="1"/>
          <p:nvPr/>
        </p:nvSpPr>
        <p:spPr>
          <a:xfrm>
            <a:off x="10108919" y="5217702"/>
            <a:ext cx="480260" cy="2954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0" spc="5" dirty="0">
                <a:latin typeface="Arial"/>
                <a:cs typeface="Arial"/>
              </a:rPr>
              <a:t>5.01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870" name="text 1"/>
          <p:cNvSpPr txBox="1"/>
          <p:nvPr/>
        </p:nvSpPr>
        <p:spPr>
          <a:xfrm>
            <a:off x="11213741" y="5217702"/>
            <a:ext cx="140103" cy="3000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0" spc="5" dirty="0">
                <a:latin typeface="Arial"/>
                <a:cs typeface="Arial"/>
              </a:rPr>
              <a:t>5</a:t>
            </a:r>
            <a:endParaRPr sz="1950">
              <a:latin typeface="Arial"/>
              <a:cs typeface="Arial"/>
            </a:endParaRPr>
          </a:p>
        </p:txBody>
      </p:sp>
      <p:sp>
        <p:nvSpPr>
          <p:cNvPr id="871" name="text 1"/>
          <p:cNvSpPr txBox="1"/>
          <p:nvPr/>
        </p:nvSpPr>
        <p:spPr>
          <a:xfrm>
            <a:off x="5797571" y="5656424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872" name="text 1"/>
          <p:cNvSpPr txBox="1"/>
          <p:nvPr/>
        </p:nvSpPr>
        <p:spPr>
          <a:xfrm>
            <a:off x="6591266" y="5656424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873" name="text 1"/>
          <p:cNvSpPr txBox="1"/>
          <p:nvPr/>
        </p:nvSpPr>
        <p:spPr>
          <a:xfrm>
            <a:off x="7099230" y="5656424"/>
            <a:ext cx="855683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Charles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874" name="text 1"/>
          <p:cNvSpPr txBox="1"/>
          <p:nvPr/>
        </p:nvSpPr>
        <p:spPr>
          <a:xfrm>
            <a:off x="8159605" y="5656424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5348</a:t>
            </a:r>
            <a:endParaRPr sz="1950">
              <a:latin typeface="Arial"/>
              <a:cs typeface="Arial"/>
            </a:endParaRPr>
          </a:p>
        </p:txBody>
      </p:sp>
      <p:sp>
        <p:nvSpPr>
          <p:cNvPr id="875" name="text 1"/>
          <p:cNvSpPr txBox="1"/>
          <p:nvPr/>
        </p:nvSpPr>
        <p:spPr>
          <a:xfrm>
            <a:off x="8927901" y="5656424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0.0451</a:t>
            </a:r>
            <a:endParaRPr sz="1900">
              <a:latin typeface="Arial"/>
              <a:cs typeface="Arial"/>
            </a:endParaRPr>
          </a:p>
        </p:txBody>
      </p:sp>
      <p:sp>
        <p:nvSpPr>
          <p:cNvPr id="876" name="text 1"/>
          <p:cNvSpPr txBox="1"/>
          <p:nvPr/>
        </p:nvSpPr>
        <p:spPr>
          <a:xfrm>
            <a:off x="10108919" y="5662171"/>
            <a:ext cx="480260" cy="2954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0" spc="5" dirty="0">
                <a:latin typeface="Arial"/>
                <a:cs typeface="Arial"/>
              </a:rPr>
              <a:t>4.51</a:t>
            </a:r>
            <a:endParaRPr sz="1900">
              <a:latin typeface="Arial"/>
              <a:cs typeface="Arial"/>
            </a:endParaRPr>
          </a:p>
        </p:txBody>
      </p:sp>
      <p:sp>
        <p:nvSpPr>
          <p:cNvPr id="877" name="text 1"/>
          <p:cNvSpPr txBox="1"/>
          <p:nvPr/>
        </p:nvSpPr>
        <p:spPr>
          <a:xfrm>
            <a:off x="11213741" y="5662171"/>
            <a:ext cx="140103" cy="3000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0" spc="5" dirty="0">
                <a:latin typeface="Arial"/>
                <a:cs typeface="Arial"/>
              </a:rPr>
              <a:t>5</a:t>
            </a:r>
            <a:endParaRPr sz="1950">
              <a:latin typeface="Arial"/>
              <a:cs typeface="Arial"/>
            </a:endParaRPr>
          </a:p>
        </p:txBody>
      </p:sp>
      <p:sp>
        <p:nvSpPr>
          <p:cNvPr id="878" name="text 1"/>
          <p:cNvSpPr txBox="1"/>
          <p:nvPr/>
        </p:nvSpPr>
        <p:spPr>
          <a:xfrm>
            <a:off x="5797571" y="6094543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879" name="text 1"/>
          <p:cNvSpPr txBox="1"/>
          <p:nvPr/>
        </p:nvSpPr>
        <p:spPr>
          <a:xfrm>
            <a:off x="6591266" y="6094544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887" name="text 1"/>
          <p:cNvSpPr txBox="1"/>
          <p:nvPr/>
        </p:nvSpPr>
        <p:spPr>
          <a:xfrm>
            <a:off x="7124628" y="6094544"/>
            <a:ext cx="79957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Garrett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88" name="text 1"/>
          <p:cNvSpPr txBox="1"/>
          <p:nvPr/>
        </p:nvSpPr>
        <p:spPr>
          <a:xfrm>
            <a:off x="8286597" y="6094544"/>
            <a:ext cx="28661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13</a:t>
            </a:r>
            <a:endParaRPr sz="2000">
              <a:latin typeface="Arial"/>
              <a:cs typeface="Arial"/>
            </a:endParaRPr>
          </a:p>
        </p:txBody>
      </p:sp>
      <p:sp>
        <p:nvSpPr>
          <p:cNvPr id="889" name="text 1"/>
          <p:cNvSpPr txBox="1"/>
          <p:nvPr/>
        </p:nvSpPr>
        <p:spPr>
          <a:xfrm>
            <a:off x="8927901" y="6094543"/>
            <a:ext cx="762068" cy="2962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5" spc="5" dirty="0">
                <a:latin typeface="Arial"/>
                <a:cs typeface="Arial"/>
              </a:rPr>
              <a:t>0.0001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890" name="text 1"/>
          <p:cNvSpPr txBox="1"/>
          <p:nvPr/>
        </p:nvSpPr>
        <p:spPr>
          <a:xfrm>
            <a:off x="10108919" y="6100289"/>
            <a:ext cx="480260" cy="2954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20" spc="5" dirty="0">
                <a:latin typeface="Arial"/>
                <a:cs typeface="Arial"/>
              </a:rPr>
              <a:t>0.01</a:t>
            </a:r>
            <a:endParaRPr sz="1900">
              <a:latin typeface="Arial"/>
              <a:cs typeface="Arial"/>
            </a:endParaRPr>
          </a:p>
        </p:txBody>
      </p:sp>
      <p:sp>
        <p:nvSpPr>
          <p:cNvPr id="891" name="text 1"/>
          <p:cNvSpPr txBox="1"/>
          <p:nvPr/>
        </p:nvSpPr>
        <p:spPr>
          <a:xfrm>
            <a:off x="11213741" y="6100289"/>
            <a:ext cx="140103" cy="3000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0" spc="5" dirty="0">
                <a:latin typeface="Arial"/>
                <a:cs typeface="Arial"/>
              </a:rPr>
              <a:t>0</a:t>
            </a:r>
            <a:endParaRPr sz="1950">
              <a:latin typeface="Arial"/>
              <a:cs typeface="Arial"/>
            </a:endParaRPr>
          </a:p>
        </p:txBody>
      </p:sp>
      <p:sp>
        <p:nvSpPr>
          <p:cNvPr id="892" name="text 1"/>
          <p:cNvSpPr txBox="1"/>
          <p:nvPr/>
        </p:nvSpPr>
        <p:spPr>
          <a:xfrm>
            <a:off x="5797571" y="653901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1881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893" name="text 1"/>
          <p:cNvSpPr txBox="1"/>
          <p:nvPr/>
        </p:nvSpPr>
        <p:spPr>
          <a:xfrm>
            <a:off x="6591266" y="6539012"/>
            <a:ext cx="2138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894" name="text 1"/>
          <p:cNvSpPr txBox="1"/>
          <p:nvPr/>
        </p:nvSpPr>
        <p:spPr>
          <a:xfrm>
            <a:off x="7232571" y="6539012"/>
            <a:ext cx="5588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John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95" name="text 1"/>
          <p:cNvSpPr txBox="1"/>
          <p:nvPr/>
        </p:nvSpPr>
        <p:spPr>
          <a:xfrm>
            <a:off x="8159605" y="6539012"/>
            <a:ext cx="560410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8769</a:t>
            </a:r>
            <a:endParaRPr sz="1950">
              <a:latin typeface="Arial"/>
              <a:cs typeface="Arial"/>
            </a:endParaRPr>
          </a:p>
        </p:txBody>
      </p:sp>
      <p:sp>
        <p:nvSpPr>
          <p:cNvPr id="896" name="text 1"/>
          <p:cNvSpPr txBox="1"/>
          <p:nvPr/>
        </p:nvSpPr>
        <p:spPr>
          <a:xfrm>
            <a:off x="8991397" y="6539012"/>
            <a:ext cx="629981" cy="300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5" spc="5" dirty="0">
                <a:latin typeface="Arial"/>
                <a:cs typeface="Arial"/>
              </a:rPr>
              <a:t>0.081</a:t>
            </a:r>
            <a:endParaRPr sz="1950">
              <a:latin typeface="Arial"/>
              <a:cs typeface="Arial"/>
            </a:endParaRPr>
          </a:p>
        </p:txBody>
      </p:sp>
      <p:sp>
        <p:nvSpPr>
          <p:cNvPr id="897" name="text 1"/>
          <p:cNvSpPr txBox="1"/>
          <p:nvPr/>
        </p:nvSpPr>
        <p:spPr>
          <a:xfrm>
            <a:off x="10166065" y="6544759"/>
            <a:ext cx="349776" cy="3000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0" spc="5" dirty="0">
                <a:latin typeface="Arial"/>
                <a:cs typeface="Arial"/>
              </a:rPr>
              <a:t>8.1</a:t>
            </a:r>
            <a:endParaRPr sz="1950">
              <a:latin typeface="Arial"/>
              <a:cs typeface="Arial"/>
            </a:endParaRPr>
          </a:p>
        </p:txBody>
      </p:sp>
      <p:sp>
        <p:nvSpPr>
          <p:cNvPr id="898" name="text 1"/>
          <p:cNvSpPr txBox="1"/>
          <p:nvPr/>
        </p:nvSpPr>
        <p:spPr>
          <a:xfrm>
            <a:off x="11213741" y="6544759"/>
            <a:ext cx="140103" cy="3000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0" spc="5" dirty="0">
                <a:latin typeface="Arial"/>
                <a:cs typeface="Arial"/>
              </a:rPr>
              <a:t>8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8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80" y="3771876"/>
            <a:ext cx="6028324" cy="3085883"/>
          </a:xfrm>
          <a:prstGeom prst="rect">
            <a:avLst/>
          </a:prstGeom>
        </p:spPr>
      </p:pic>
      <p:sp>
        <p:nvSpPr>
          <p:cNvPr id="100" name="text 1">
            <a:extLst>
              <a:ext uri="{FF2B5EF4-FFF2-40B4-BE49-F238E27FC236}">
                <a16:creationId xmlns:a16="http://schemas.microsoft.com/office/drawing/2014/main" id="{A0DDC4CD-A799-404D-99C8-CB2FF8ABA0CE}"/>
              </a:ext>
            </a:extLst>
          </p:cNvPr>
          <p:cNvSpPr txBox="1"/>
          <p:nvPr/>
        </p:nvSpPr>
        <p:spPr>
          <a:xfrm>
            <a:off x="552839" y="1668268"/>
            <a:ext cx="6204134" cy="4178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Создает новые колонки(переменные)</a:t>
            </a:r>
            <a:r>
              <a:rPr sz="2715" spc="5" dirty="0">
                <a:latin typeface="Arial"/>
                <a:cs typeface="Arial"/>
              </a:rPr>
              <a:t>.</a:t>
            </a:r>
            <a:endParaRPr sz="2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6884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sp>
        <p:nvSpPr>
          <p:cNvPr id="2" name="text 1"/>
          <p:cNvSpPr txBox="1"/>
          <p:nvPr/>
        </p:nvSpPr>
        <p:spPr>
          <a:xfrm>
            <a:off x="2056091" y="322128"/>
            <a:ext cx="6216494" cy="7416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4819" spc="5" dirty="0">
                <a:latin typeface="Arial"/>
                <a:cs typeface="Arial"/>
              </a:rPr>
              <a:t>Обособление данных</a:t>
            </a:r>
            <a:endParaRPr sz="4800" dirty="0">
              <a:latin typeface="Arial"/>
              <a:cs typeface="Arial"/>
            </a:endParaRPr>
          </a:p>
        </p:txBody>
      </p:sp>
      <p:pic>
        <p:nvPicPr>
          <p:cNvPr id="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943502" y="1827326"/>
            <a:ext cx="5353068" cy="7555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455" spc="5" dirty="0">
                <a:latin typeface="Arial"/>
                <a:cs typeface="Arial"/>
              </a:rPr>
              <a:t>Выбирайте отдельные переменные </a:t>
            </a:r>
            <a:br>
              <a:rPr lang="ru-RU" sz="2455" spc="5" dirty="0">
                <a:latin typeface="Arial"/>
                <a:cs typeface="Arial"/>
              </a:rPr>
            </a:br>
            <a:r>
              <a:rPr lang="ru-RU" sz="2455" spc="5" dirty="0">
                <a:latin typeface="Arial"/>
                <a:cs typeface="Arial"/>
              </a:rPr>
              <a:t>с помощью функции </a:t>
            </a:r>
            <a:r>
              <a:rPr sz="2455" b="1" spc="5" dirty="0">
                <a:solidFill>
                  <a:srgbClr val="0365C0"/>
                </a:solidFill>
                <a:latin typeface="Arial"/>
                <a:cs typeface="Arial"/>
              </a:rPr>
              <a:t>select()</a:t>
            </a:r>
            <a:endParaRPr sz="2450" dirty="0">
              <a:latin typeface="Arial"/>
              <a:cs typeface="Arial"/>
            </a:endParaRPr>
          </a:p>
        </p:txBody>
      </p:sp>
      <p:pic>
        <p:nvPicPr>
          <p:cNvPr id="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595" y="1799162"/>
            <a:ext cx="678938" cy="458667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46" y="1792813"/>
            <a:ext cx="691637" cy="471366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68" y="1799162"/>
            <a:ext cx="364848" cy="458667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18" y="1792813"/>
            <a:ext cx="377547" cy="471366"/>
          </a:xfrm>
          <a:prstGeom prst="rect">
            <a:avLst/>
          </a:prstGeom>
        </p:spPr>
      </p:pic>
      <p:pic>
        <p:nvPicPr>
          <p:cNvPr id="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205" y="2001732"/>
            <a:ext cx="103283" cy="55204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68" y="4673999"/>
            <a:ext cx="633643" cy="449131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914874" y="4847369"/>
            <a:ext cx="12214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M M</a:t>
            </a:r>
            <a:endParaRPr sz="485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073613" y="4847369"/>
            <a:ext cx="12214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M M</a:t>
            </a:r>
            <a:endParaRPr sz="485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914874" y="4910865"/>
            <a:ext cx="12214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M M</a:t>
            </a:r>
            <a:endParaRPr sz="485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073613" y="4910865"/>
            <a:ext cx="122149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M M</a:t>
            </a:r>
            <a:endParaRPr sz="485">
              <a:latin typeface="Arial"/>
              <a:cs typeface="Arial"/>
            </a:endParaRPr>
          </a:p>
        </p:txBody>
      </p:sp>
      <p:pic>
        <p:nvPicPr>
          <p:cNvPr id="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18" y="4161364"/>
            <a:ext cx="646342" cy="461831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90" y="4673999"/>
            <a:ext cx="633643" cy="449131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2089432" y="4847369"/>
            <a:ext cx="122149" cy="149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M M</a:t>
            </a:r>
            <a:endParaRPr sz="485">
              <a:latin typeface="Arial"/>
              <a:cs typeface="Arial"/>
            </a:endParaRPr>
          </a:p>
          <a:p>
            <a:r>
              <a:rPr sz="485" spc="5" dirty="0">
                <a:latin typeface="Arial"/>
                <a:cs typeface="Arial"/>
              </a:rPr>
              <a:t>M M</a:t>
            </a:r>
            <a:endParaRPr sz="485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241821" y="4847369"/>
            <a:ext cx="122149" cy="149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M M</a:t>
            </a:r>
            <a:endParaRPr sz="485" dirty="0">
              <a:latin typeface="Arial"/>
              <a:cs typeface="Arial"/>
            </a:endParaRPr>
          </a:p>
          <a:p>
            <a:r>
              <a:rPr sz="485" spc="5" dirty="0">
                <a:latin typeface="Arial"/>
                <a:cs typeface="Arial"/>
              </a:rPr>
              <a:t>M M</a:t>
            </a:r>
            <a:endParaRPr sz="485" dirty="0">
              <a:latin typeface="Arial"/>
              <a:cs typeface="Arial"/>
            </a:endParaRPr>
          </a:p>
        </p:txBody>
      </p:sp>
      <p:pic>
        <p:nvPicPr>
          <p:cNvPr id="6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41" y="4161364"/>
            <a:ext cx="646341" cy="461831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95" y="4870059"/>
            <a:ext cx="109822" cy="58697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3943501" y="4701012"/>
            <a:ext cx="4195616" cy="10987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380" spc="5" dirty="0">
                <a:latin typeface="Arial"/>
                <a:cs typeface="Arial"/>
              </a:rPr>
              <a:t>Сортировку данных осуществляйте функцией </a:t>
            </a:r>
            <a:r>
              <a:rPr sz="2380" b="1" spc="5" dirty="0">
                <a:solidFill>
                  <a:srgbClr val="0365C0"/>
                </a:solidFill>
                <a:latin typeface="Arial"/>
                <a:cs typeface="Arial"/>
              </a:rPr>
              <a:t>arrange()</a:t>
            </a:r>
            <a:r>
              <a:rPr sz="2380" spc="5" dirty="0">
                <a:latin typeface="Arial"/>
                <a:cs typeface="Arial"/>
              </a:rPr>
              <a:t>.</a:t>
            </a:r>
            <a:endParaRPr sz="2350" dirty="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943501" y="3235945"/>
            <a:ext cx="4483279" cy="7555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455" spc="5" dirty="0">
                <a:latin typeface="Arial"/>
                <a:cs typeface="Arial"/>
              </a:rPr>
              <a:t>Выбирайте отдельные строки </a:t>
            </a:r>
            <a:br>
              <a:rPr lang="ru-RU" sz="2455" spc="5" dirty="0">
                <a:latin typeface="Arial"/>
                <a:cs typeface="Arial"/>
              </a:rPr>
            </a:br>
            <a:r>
              <a:rPr lang="ru-RU" sz="2455" spc="5" dirty="0">
                <a:latin typeface="Arial"/>
                <a:cs typeface="Arial"/>
              </a:rPr>
              <a:t>с помощью функции </a:t>
            </a:r>
            <a:r>
              <a:rPr sz="2455" spc="5" dirty="0">
                <a:latin typeface="Arial"/>
                <a:cs typeface="Arial"/>
              </a:rPr>
              <a:t> </a:t>
            </a:r>
            <a:r>
              <a:rPr sz="2455" b="1" spc="5" dirty="0">
                <a:solidFill>
                  <a:srgbClr val="0365C0"/>
                </a:solidFill>
                <a:latin typeface="Arial"/>
                <a:cs typeface="Arial"/>
              </a:rPr>
              <a:t>filter()</a:t>
            </a:r>
            <a:endParaRPr sz="2450" dirty="0">
              <a:latin typeface="Arial"/>
              <a:cs typeface="Arial"/>
            </a:endParaRPr>
          </a:p>
        </p:txBody>
      </p:sp>
      <p:pic>
        <p:nvPicPr>
          <p:cNvPr id="6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595" y="3199901"/>
            <a:ext cx="678938" cy="458667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2178325" y="3445797"/>
            <a:ext cx="51937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M</a:t>
            </a:r>
            <a:endParaRPr sz="485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305316" y="3445797"/>
            <a:ext cx="48731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G</a:t>
            </a:r>
            <a:endParaRPr sz="485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178325" y="3572789"/>
            <a:ext cx="51937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M</a:t>
            </a:r>
            <a:endParaRPr sz="485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305316" y="3572789"/>
            <a:ext cx="48731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G</a:t>
            </a:r>
            <a:endParaRPr sz="485">
              <a:latin typeface="Arial"/>
              <a:cs typeface="Arial"/>
            </a:endParaRPr>
          </a:p>
        </p:txBody>
      </p:sp>
      <p:pic>
        <p:nvPicPr>
          <p:cNvPr id="6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46" y="3193552"/>
            <a:ext cx="691637" cy="471366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205" y="3267542"/>
            <a:ext cx="103283" cy="55204"/>
          </a:xfrm>
          <a:prstGeom prst="rect">
            <a:avLst/>
          </a:prstGeom>
        </p:spPr>
      </p:pic>
      <p:pic>
        <p:nvPicPr>
          <p:cNvPr id="6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67" y="3199901"/>
            <a:ext cx="678939" cy="190487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3048214" y="3312457"/>
            <a:ext cx="51937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M</a:t>
            </a:r>
            <a:endParaRPr sz="485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3181555" y="3312457"/>
            <a:ext cx="48731" cy="746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5" spc="5" dirty="0">
                <a:latin typeface="Arial"/>
                <a:cs typeface="Arial"/>
              </a:rPr>
              <a:t>G</a:t>
            </a:r>
            <a:endParaRPr sz="485">
              <a:latin typeface="Arial"/>
              <a:cs typeface="Arial"/>
            </a:endParaRPr>
          </a:p>
        </p:txBody>
      </p:sp>
      <p:pic>
        <p:nvPicPr>
          <p:cNvPr id="6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19" y="3193551"/>
            <a:ext cx="691637" cy="20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391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bject 9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8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pic>
        <p:nvPicPr>
          <p:cNvPr id="8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67" y="2344303"/>
            <a:ext cx="5425871" cy="4207849"/>
          </a:xfrm>
          <a:prstGeom prst="rect">
            <a:avLst/>
          </a:prstGeom>
        </p:spPr>
      </p:pic>
      <p:pic>
        <p:nvPicPr>
          <p:cNvPr id="8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23" y="2368624"/>
            <a:ext cx="5352674" cy="4133560"/>
          </a:xfrm>
          <a:prstGeom prst="rect">
            <a:avLst/>
          </a:prstGeom>
        </p:spPr>
      </p:pic>
      <p:pic>
        <p:nvPicPr>
          <p:cNvPr id="8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548" y="2365450"/>
            <a:ext cx="5359024" cy="413990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149916" y="416136"/>
            <a:ext cx="5712782" cy="7323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759" spc="5" dirty="0">
                <a:latin typeface="Arial"/>
                <a:cs typeface="Arial"/>
              </a:rPr>
              <a:t>Векторные функции</a:t>
            </a:r>
            <a:endParaRPr sz="47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4432521" y="1257236"/>
            <a:ext cx="7691529" cy="8694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900" spc="5" dirty="0">
                <a:latin typeface="Arial"/>
                <a:cs typeface="Arial"/>
              </a:rPr>
              <a:t>Берут вектор на входе</a:t>
            </a:r>
            <a:r>
              <a:rPr sz="2900" spc="5" dirty="0">
                <a:latin typeface="Arial"/>
                <a:cs typeface="Arial"/>
              </a:rPr>
              <a:t>. </a:t>
            </a:r>
            <a:endParaRPr sz="2900" dirty="0">
              <a:latin typeface="Arial"/>
              <a:cs typeface="Arial"/>
            </a:endParaRPr>
          </a:p>
          <a:p>
            <a:r>
              <a:rPr lang="ru-RU" sz="2750" spc="5" dirty="0">
                <a:latin typeface="Arial"/>
                <a:cs typeface="Arial"/>
              </a:rPr>
              <a:t>Возвращают вектор той же длинны на выходе</a:t>
            </a:r>
            <a:r>
              <a:rPr sz="2750" spc="5" dirty="0">
                <a:latin typeface="Arial"/>
                <a:cs typeface="Arial"/>
              </a:rPr>
              <a:t>.</a:t>
            </a:r>
            <a:endParaRPr sz="2750" dirty="0">
              <a:latin typeface="Arial"/>
              <a:cs typeface="Arial"/>
            </a:endParaRPr>
          </a:p>
        </p:txBody>
      </p:sp>
      <p:pic>
        <p:nvPicPr>
          <p:cNvPr id="8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97" y="465213"/>
            <a:ext cx="2091230" cy="6167375"/>
          </a:xfrm>
          <a:prstGeom prst="rect">
            <a:avLst/>
          </a:prstGeom>
        </p:spPr>
      </p:pic>
      <p:pic>
        <p:nvPicPr>
          <p:cNvPr id="8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87" y="2521066"/>
            <a:ext cx="1188676" cy="3647970"/>
          </a:xfrm>
          <a:prstGeom prst="rect">
            <a:avLst/>
          </a:prstGeom>
        </p:spPr>
      </p:pic>
      <p:pic>
        <p:nvPicPr>
          <p:cNvPr id="8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58" y="495506"/>
            <a:ext cx="2482676" cy="6159068"/>
          </a:xfrm>
          <a:prstGeom prst="rect">
            <a:avLst/>
          </a:prstGeom>
        </p:spPr>
      </p:pic>
      <p:pic>
        <p:nvPicPr>
          <p:cNvPr id="89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83" y="492334"/>
            <a:ext cx="2489025" cy="61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27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bject 9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8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641952" y="752663"/>
            <a:ext cx="2986395" cy="748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65" spc="5" dirty="0">
                <a:latin typeface="Arial"/>
                <a:cs typeface="Arial"/>
              </a:rPr>
              <a:t>min_rank()</a:t>
            </a:r>
            <a:endParaRPr sz="48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416378" y="1827007"/>
            <a:ext cx="10109819" cy="4178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Ранговая функция перехода</a:t>
            </a:r>
            <a:r>
              <a:rPr sz="2715" spc="5" dirty="0">
                <a:latin typeface="Arial"/>
                <a:cs typeface="Arial"/>
              </a:rPr>
              <a:t> (</a:t>
            </a:r>
            <a:r>
              <a:rPr lang="ru-RU" sz="2715" spc="5" dirty="0">
                <a:latin typeface="Arial"/>
                <a:cs typeface="Arial"/>
              </a:rPr>
              <a:t>связи имеют самый низкий ранг</a:t>
            </a:r>
            <a:r>
              <a:rPr sz="2715" spc="5" dirty="0">
                <a:latin typeface="Arial"/>
                <a:cs typeface="Arial"/>
              </a:rPr>
              <a:t>)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8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461" y="2367015"/>
            <a:ext cx="9422462" cy="1007179"/>
          </a:xfrm>
          <a:prstGeom prst="rect">
            <a:avLst/>
          </a:prstGeom>
        </p:spPr>
      </p:pic>
      <p:pic>
        <p:nvPicPr>
          <p:cNvPr id="8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86" y="2363840"/>
            <a:ext cx="9428809" cy="1013528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511622" y="2435073"/>
            <a:ext cx="3831498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min_rank(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c(50,  100,  1000)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11622" y="2930339"/>
            <a:ext cx="1684757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919191"/>
                </a:solidFill>
                <a:latin typeface="Arial"/>
                <a:cs typeface="Arial"/>
              </a:rPr>
              <a:t>#  [1]  1  2  3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9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461" y="4171627"/>
            <a:ext cx="9422462" cy="1007179"/>
          </a:xfrm>
          <a:prstGeom prst="rect">
            <a:avLst/>
          </a:prstGeom>
        </p:spPr>
      </p:pic>
      <p:pic>
        <p:nvPicPr>
          <p:cNvPr id="90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86" y="4168453"/>
            <a:ext cx="9428809" cy="1013528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511622" y="4238347"/>
            <a:ext cx="4675319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min_rank(desc(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c(50,  100,  1000)</a:t>
            </a:r>
            <a:r>
              <a:rPr sz="2350" spc="5" dirty="0">
                <a:latin typeface="Arial"/>
                <a:cs typeface="Arial"/>
              </a:rPr>
              <a:t>))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11622" y="4733612"/>
            <a:ext cx="1684757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919191"/>
                </a:solidFill>
                <a:latin typeface="Arial"/>
                <a:cs typeface="Arial"/>
              </a:rPr>
              <a:t>#  [1]  3  2  1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46608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9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90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451466" y="682818"/>
            <a:ext cx="3286156" cy="7069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594" spc="5" dirty="0">
                <a:solidFill>
                  <a:srgbClr val="005493"/>
                </a:solidFill>
                <a:latin typeface="Arial"/>
                <a:cs typeface="Arial"/>
              </a:rPr>
              <a:t>Попробуйте</a:t>
            </a:r>
            <a:endParaRPr sz="45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51771" y="2770016"/>
            <a:ext cx="10338984" cy="902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Используя</a:t>
            </a:r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 min_rank() </a:t>
            </a:r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и</a:t>
            </a:r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 mutate() </a:t>
            </a:r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ранжируйте каждую </a:t>
            </a:r>
            <a:b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строку в </a:t>
            </a:r>
            <a:r>
              <a:rPr sz="3000" spc="5" dirty="0" err="1">
                <a:solidFill>
                  <a:srgbClr val="005493"/>
                </a:solidFill>
                <a:latin typeface="Arial"/>
                <a:cs typeface="Arial"/>
              </a:rPr>
              <a:t>babynames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  <a:t>от максимальных 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n </a:t>
            </a:r>
            <a: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  <a:t>до минимальных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.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90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90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852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bject 9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9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9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3" y="471562"/>
            <a:ext cx="11044835" cy="5891922"/>
          </a:xfrm>
          <a:prstGeom prst="rect">
            <a:avLst/>
          </a:prstGeom>
        </p:spPr>
      </p:pic>
      <p:pic>
        <p:nvPicPr>
          <p:cNvPr id="90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8" y="468387"/>
            <a:ext cx="11051183" cy="589827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30627" y="551064"/>
            <a:ext cx="2477601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babynames  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30627" y="1071728"/>
            <a:ext cx="581633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mutate(rank  =  min_rank(desc(prop)))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30627" y="1577597"/>
            <a:ext cx="619208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      year      sex            name          n              prop    rank</a:t>
            </a:r>
            <a:endParaRPr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30627" y="1977619"/>
            <a:ext cx="627800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1    1880          F            Mary    7065  0.07238433        14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30627" y="2377641"/>
            <a:ext cx="630300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2    1880          F            Anna    2604  0.02667923      709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30627" y="2777663"/>
            <a:ext cx="641348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3    1880          F            Emma    2003  0.02052170    1131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30627" y="3177685"/>
            <a:ext cx="605069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4    1880          F  Elizabeth    1939  0.01986599    1192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30627" y="3577707"/>
            <a:ext cx="618566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5    1880          F        Minnie    1746  0.01788861    1427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30627" y="3977729"/>
            <a:ext cx="617156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6    1880          F    Margaret    1578  0.01616737    1683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30627" y="4377751"/>
            <a:ext cx="621323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7    1880          F              Ida    1472  0.01508135    1897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30627" y="4777773"/>
            <a:ext cx="610513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8    1880          F          Alice    1414  0.01448711    2040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730627" y="5177795"/>
            <a:ext cx="618566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9    1880          F        Bertha    1320  0.01352404    2279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30627" y="5577817"/>
            <a:ext cx="624978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10    1880          F          Sarah    1288  0.01319618    2387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730626" y="5977839"/>
            <a:ext cx="343363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...  with  1,858,679  more  rows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88812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9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9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9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3" y="471562"/>
            <a:ext cx="11044835" cy="5891922"/>
          </a:xfrm>
          <a:prstGeom prst="rect">
            <a:avLst/>
          </a:prstGeom>
        </p:spPr>
      </p:pic>
      <p:pic>
        <p:nvPicPr>
          <p:cNvPr id="9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8" y="468387"/>
            <a:ext cx="11051183" cy="589827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30627" y="551064"/>
            <a:ext cx="2477601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babynames  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30626" y="1071728"/>
            <a:ext cx="425693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    group_by(year,  sex)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30627" y="1592392"/>
            <a:ext cx="581633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mutate(rank  =  min_rank(desc(prop)))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9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475" y="3199495"/>
            <a:ext cx="1373052" cy="16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614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object 10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9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9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3" y="471562"/>
            <a:ext cx="11044835" cy="5891922"/>
          </a:xfrm>
          <a:prstGeom prst="rect">
            <a:avLst/>
          </a:prstGeom>
        </p:spPr>
      </p:pic>
      <p:pic>
        <p:nvPicPr>
          <p:cNvPr id="9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8" y="468387"/>
            <a:ext cx="11051183" cy="589827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30627" y="551064"/>
            <a:ext cx="2477601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babynames  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30626" y="1071728"/>
            <a:ext cx="423923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    group_by(year,  sex)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30627" y="1592392"/>
            <a:ext cx="581633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mutate(rank  =  min_rank(desc(prop)))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30627" y="2098261"/>
            <a:ext cx="56739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      year  sex      name                    n      prop    rank</a:t>
            </a:r>
            <a:endParaRPr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30627" y="2498282"/>
            <a:ext cx="576311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1    1880  F          Mary              7065  0.0724          1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30627" y="2898305"/>
            <a:ext cx="578876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2    1880  F          Anna              2604  0.0267          2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30626" y="3298327"/>
            <a:ext cx="591700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3    1880  F          Emma              2003  0.0205          3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30627" y="3698349"/>
            <a:ext cx="555472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4    1880  F          Elizabeth    1939  0.0199          4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30627" y="4098371"/>
            <a:ext cx="567206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5    1880  F          Minnie          1746  0.0179          5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30627" y="4498392"/>
            <a:ext cx="565795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6    1880  F          Margaret      1578  0.0162          6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30627" y="4898414"/>
            <a:ext cx="569963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7    1880  F          Ida                1472  0.0151          7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730627" y="5298436"/>
            <a:ext cx="562141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8    1880  F          Alice            1414  0.0145          8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30627" y="5698458"/>
            <a:ext cx="369267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  ...  with  1,858,681  more  rows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39755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object 10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91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451466" y="682818"/>
            <a:ext cx="4575420" cy="7069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594" spc="5" dirty="0">
                <a:solidFill>
                  <a:srgbClr val="005493"/>
                </a:solidFill>
                <a:latin typeface="Arial"/>
                <a:cs typeface="Arial"/>
              </a:rPr>
              <a:t>Самостоятельно</a:t>
            </a:r>
            <a:endParaRPr sz="45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498923" y="2112737"/>
            <a:ext cx="6753452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Каков</a:t>
            </a:r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медианный ранг каждого имени</a:t>
            </a:r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?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98923" y="2741343"/>
            <a:ext cx="9313127" cy="8817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 err="1">
                <a:solidFill>
                  <a:srgbClr val="005493"/>
                </a:solidFill>
                <a:latin typeface="Arial"/>
                <a:cs typeface="Arial"/>
              </a:rPr>
              <a:t>Т.е</a:t>
            </a:r>
            <a:r>
              <a:rPr sz="2865" spc="5" dirty="0">
                <a:solidFill>
                  <a:srgbClr val="005493"/>
                </a:solidFill>
                <a:latin typeface="Arial"/>
                <a:cs typeface="Arial"/>
              </a:rPr>
              <a:t>., </a:t>
            </a:r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рассчитайте для каждого имени ранг для одного </a:t>
            </a:r>
            <a:b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пола и года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95072" y="3876248"/>
            <a:ext cx="10113987" cy="902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solidFill>
                  <a:srgbClr val="005493"/>
                </a:solidFill>
                <a:latin typeface="Arial"/>
                <a:cs typeface="Arial"/>
              </a:rPr>
              <a:t>Затем рассчитайте медианный ранг для каждого </a:t>
            </a:r>
            <a:endParaRPr sz="2850" dirty="0">
              <a:latin typeface="Arial"/>
              <a:cs typeface="Arial"/>
            </a:endParaRPr>
          </a:p>
          <a:p>
            <a:r>
              <a:rPr lang="ru-RU" sz="3000" i="1" spc="5" dirty="0">
                <a:solidFill>
                  <a:srgbClr val="005493"/>
                </a:solidFill>
                <a:latin typeface="Arial"/>
                <a:cs typeface="Arial"/>
              </a:rPr>
              <a:t>Имени и Пола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, </a:t>
            </a:r>
            <a:r>
              <a:rPr lang="ru-RU" sz="3000" spc="5" dirty="0">
                <a:solidFill>
                  <a:srgbClr val="005493"/>
                </a:solidFill>
                <a:latin typeface="Arial"/>
                <a:cs typeface="Arial"/>
              </a:rPr>
              <a:t>и отсортируйте от большего к меньшему</a:t>
            </a:r>
            <a:r>
              <a:rPr sz="3000" spc="5" dirty="0">
                <a:solidFill>
                  <a:srgbClr val="005493"/>
                </a:solidFill>
                <a:latin typeface="Arial"/>
                <a:cs typeface="Arial"/>
              </a:rPr>
              <a:t>.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9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9" y="5822783"/>
            <a:ext cx="2273140" cy="679402"/>
          </a:xfrm>
          <a:prstGeom prst="rect">
            <a:avLst/>
          </a:prstGeom>
        </p:spPr>
      </p:pic>
      <p:pic>
        <p:nvPicPr>
          <p:cNvPr id="9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87" y="5819481"/>
            <a:ext cx="2278507" cy="6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132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object 10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9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9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3" y="471562"/>
            <a:ext cx="11044835" cy="5891922"/>
          </a:xfrm>
          <a:prstGeom prst="rect">
            <a:avLst/>
          </a:prstGeom>
        </p:spPr>
      </p:pic>
      <p:pic>
        <p:nvPicPr>
          <p:cNvPr id="9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8" y="468387"/>
            <a:ext cx="11051183" cy="589827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30627" y="551064"/>
            <a:ext cx="2477601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babynames  %&gt;%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30626" y="1071728"/>
            <a:ext cx="423923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    group_by(year,  sex)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30627" y="1592392"/>
            <a:ext cx="675729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mutate(rank  =  min_rank(desc(prop)))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30627" y="2113056"/>
            <a:ext cx="443486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    group_by(name,  sex)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30627" y="2633719"/>
            <a:ext cx="632512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summarise(score  =  median(rank))  %&gt;%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30627" y="3154383"/>
            <a:ext cx="247375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    arrange(score)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30627" y="3660252"/>
            <a:ext cx="33207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              name      sex  score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30627" y="4060273"/>
            <a:ext cx="337528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1            Mary          F          1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30627" y="4460295"/>
            <a:ext cx="34644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2          James          M          3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30627" y="4860317"/>
            <a:ext cx="341375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3            John          M          3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30627" y="5260339"/>
            <a:ext cx="327076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4      William          M          4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730627" y="5660361"/>
            <a:ext cx="334835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  5        Robert          M          6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30627" y="6060383"/>
            <a:ext cx="323999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5" dirty="0">
                <a:solidFill>
                  <a:srgbClr val="A6AAA9"/>
                </a:solidFill>
                <a:latin typeface="Arial"/>
                <a:cs typeface="Arial"/>
              </a:rPr>
              <a:t>#  ...  with  105,381  more  rows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1687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bject 10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9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9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2" y="305020"/>
            <a:ext cx="10870437" cy="6247961"/>
          </a:xfrm>
          <a:prstGeom prst="rect">
            <a:avLst/>
          </a:prstGeom>
        </p:spPr>
      </p:pic>
      <p:pic>
        <p:nvPicPr>
          <p:cNvPr id="92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1881"/>
            <a:ext cx="768296" cy="88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689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object 10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9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9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3" y="333624"/>
            <a:ext cx="11044835" cy="6190752"/>
          </a:xfrm>
          <a:prstGeom prst="rect">
            <a:avLst/>
          </a:prstGeom>
        </p:spPr>
      </p:pic>
      <p:pic>
        <p:nvPicPr>
          <p:cNvPr id="9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8" y="330450"/>
            <a:ext cx="11051183" cy="6197101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30627" y="412899"/>
            <a:ext cx="2080057" cy="3070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95" spc="5" dirty="0">
                <a:latin typeface="Arial"/>
                <a:cs typeface="Arial"/>
              </a:rPr>
              <a:t>babynames  %&gt;%</a:t>
            </a:r>
            <a:endParaRPr sz="19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30627" y="851018"/>
            <a:ext cx="3555973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00" spc="5" dirty="0">
                <a:latin typeface="Arial"/>
                <a:cs typeface="Arial"/>
              </a:rPr>
              <a:t>    group_by(year,  sex)  %&gt;%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30627" y="1295486"/>
            <a:ext cx="5667257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00" spc="5" dirty="0">
                <a:latin typeface="Arial"/>
                <a:cs typeface="Arial"/>
              </a:rPr>
              <a:t>    mutate(rank  =  min_rank(desc(prop)))  %&gt;%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30627" y="1733606"/>
            <a:ext cx="3719929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00" spc="5" dirty="0">
                <a:latin typeface="Arial"/>
                <a:cs typeface="Arial"/>
              </a:rPr>
              <a:t>    group_by(name,  sex)  %&gt;%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30627" y="2178074"/>
            <a:ext cx="5305620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00" spc="5" dirty="0">
                <a:latin typeface="Arial"/>
                <a:cs typeface="Arial"/>
              </a:rPr>
              <a:t>    summarise(score  =  median(rank))  %&gt;%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30627" y="2622543"/>
            <a:ext cx="2262158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00" spc="5" dirty="0">
                <a:latin typeface="Arial"/>
                <a:cs typeface="Arial"/>
              </a:rPr>
              <a:t>    ungroup()  %&gt;%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30627" y="3060663"/>
            <a:ext cx="2863284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00" spc="5" dirty="0">
                <a:latin typeface="Arial"/>
                <a:cs typeface="Arial"/>
              </a:rPr>
              <a:t>    arrange(score)  %&gt;%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30626" y="3505132"/>
            <a:ext cx="2338782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00" spc="5" dirty="0">
                <a:latin typeface="Arial"/>
                <a:cs typeface="Arial"/>
              </a:rPr>
              <a:t>    slice(1:10)  %&gt;%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30627" y="3943251"/>
            <a:ext cx="1529265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00" spc="5" dirty="0">
                <a:latin typeface="Arial"/>
                <a:cs typeface="Arial"/>
              </a:rPr>
              <a:t>    ggplot()  +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30627" y="4387720"/>
            <a:ext cx="9096401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00" spc="5" dirty="0">
                <a:latin typeface="Arial"/>
                <a:cs typeface="Arial"/>
              </a:rPr>
              <a:t>        geom_col(mapping  =  aes(x  =  fct_reorder(name,  score),  y  =  score,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30627" y="4832189"/>
            <a:ext cx="2540119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00" spc="5" dirty="0">
                <a:latin typeface="Arial"/>
                <a:cs typeface="Arial"/>
              </a:rPr>
              <a:t>            fill  =  sex))  +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730627" y="5270308"/>
            <a:ext cx="2342629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00" spc="5" dirty="0">
                <a:latin typeface="Arial"/>
                <a:cs typeface="Arial"/>
              </a:rPr>
              <a:t>        theme_bw()  +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30627" y="5714777"/>
            <a:ext cx="3108223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00" spc="5" dirty="0">
                <a:latin typeface="Arial"/>
                <a:cs typeface="Arial"/>
              </a:rPr>
              <a:t>        scale_fill_brewer()  +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730627" y="6152896"/>
            <a:ext cx="5431936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00" spc="5" dirty="0">
                <a:latin typeface="Arial"/>
                <a:cs typeface="Arial"/>
              </a:rPr>
              <a:t>        labs(x  =  "name",  y  =  "Median  Rank")</a:t>
            </a:r>
            <a:endParaRPr sz="2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11699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3784</Words>
  <Application>Microsoft Office PowerPoint</Application>
  <PresentationFormat>Широкоэкранный</PresentationFormat>
  <Paragraphs>2155</Paragraphs>
  <Slides>136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136</vt:i4>
      </vt:variant>
    </vt:vector>
  </HeadingPairs>
  <TitlesOfParts>
    <vt:vector size="141" baseType="lpstr">
      <vt:lpstr>Arial</vt:lpstr>
      <vt:lpstr>Calibri</vt:lpstr>
      <vt:lpstr>Calibri Light</vt:lpstr>
      <vt:lpstr>Gill Sans MT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Анализ данных (Applied Data Science)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 Ярославцев</dc:creator>
  <cp:lastModifiedBy>Алексей Ярославцев</cp:lastModifiedBy>
  <cp:revision>1</cp:revision>
  <dcterms:created xsi:type="dcterms:W3CDTF">2019-02-12T00:15:39Z</dcterms:created>
  <dcterms:modified xsi:type="dcterms:W3CDTF">2019-02-12T00:16:13Z</dcterms:modified>
</cp:coreProperties>
</file>